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45"/>
  </p:notesMasterIdLst>
  <p:handoutMasterIdLst>
    <p:handoutMasterId r:id="rId46"/>
  </p:handoutMasterIdLst>
  <p:sldIdLst>
    <p:sldId id="522" r:id="rId2"/>
    <p:sldId id="526" r:id="rId3"/>
    <p:sldId id="523" r:id="rId4"/>
    <p:sldId id="527" r:id="rId5"/>
    <p:sldId id="558" r:id="rId6"/>
    <p:sldId id="559" r:id="rId7"/>
    <p:sldId id="533" r:id="rId8"/>
    <p:sldId id="535" r:id="rId9"/>
    <p:sldId id="536" r:id="rId10"/>
    <p:sldId id="568" r:id="rId11"/>
    <p:sldId id="537" r:id="rId12"/>
    <p:sldId id="564" r:id="rId13"/>
    <p:sldId id="560" r:id="rId14"/>
    <p:sldId id="561" r:id="rId15"/>
    <p:sldId id="565" r:id="rId16"/>
    <p:sldId id="562" r:id="rId17"/>
    <p:sldId id="563" r:id="rId18"/>
    <p:sldId id="528" r:id="rId19"/>
    <p:sldId id="538" r:id="rId20"/>
    <p:sldId id="539" r:id="rId21"/>
    <p:sldId id="540" r:id="rId22"/>
    <p:sldId id="566" r:id="rId23"/>
    <p:sldId id="529" r:id="rId24"/>
    <p:sldId id="543" r:id="rId25"/>
    <p:sldId id="555" r:id="rId26"/>
    <p:sldId id="541" r:id="rId27"/>
    <p:sldId id="542" r:id="rId28"/>
    <p:sldId id="530" r:id="rId29"/>
    <p:sldId id="544" r:id="rId30"/>
    <p:sldId id="545" r:id="rId31"/>
    <p:sldId id="547" r:id="rId32"/>
    <p:sldId id="548" r:id="rId33"/>
    <p:sldId id="531" r:id="rId34"/>
    <p:sldId id="549" r:id="rId35"/>
    <p:sldId id="550" r:id="rId36"/>
    <p:sldId id="551" r:id="rId37"/>
    <p:sldId id="552" r:id="rId38"/>
    <p:sldId id="553" r:id="rId39"/>
    <p:sldId id="554" r:id="rId40"/>
    <p:sldId id="557" r:id="rId41"/>
    <p:sldId id="556" r:id="rId42"/>
    <p:sldId id="567" r:id="rId43"/>
    <p:sldId id="525" r:id="rId44"/>
  </p:sldIdLst>
  <p:sldSz cx="12192000" cy="6858000"/>
  <p:notesSz cx="6797675" cy="9926638"/>
  <p:custDataLst>
    <p:tags r:id="rId4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FCC"/>
    <a:srgbClr val="ED53D7"/>
    <a:srgbClr val="D1D7DA"/>
    <a:srgbClr val="FF9900"/>
    <a:srgbClr val="EF0000"/>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17EA92-75D0-4044-A80A-286907CE0DDC}">
  <a:tblStyle styleId="{0817EA92-75D0-4044-A80A-286907CE0DDC}" styleName="Beckhoff Standard Table Style">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lt1"/>
          </a:solidFill>
        </a:fill>
      </a:tcStyle>
    </a:wholeTbl>
    <a:band1H>
      <a:tcStyle>
        <a:tcBdr/>
      </a:tcStyle>
    </a:band1H>
    <a:band2H>
      <a:tcStyle>
        <a:tcBdr/>
        <a:fill>
          <a:solidFill>
            <a:schemeClr val="lt2">
              <a:tint val="60000"/>
            </a:schemeClr>
          </a:solidFill>
        </a:fill>
      </a:tcStyle>
    </a:band2H>
    <a:band1V>
      <a:tcStyle>
        <a:tcBdr/>
      </a:tcStyle>
    </a:band1V>
    <a:band2V>
      <a:tcStyle>
        <a:tcBdr/>
        <a:fill>
          <a:solidFill>
            <a:schemeClr val="lt2">
              <a:tint val="60000"/>
            </a:schemeClr>
          </a:solidFill>
        </a:fill>
      </a:tcStyle>
    </a:band2V>
    <a:lastCol>
      <a:tcTxStyle b="on">
        <a:fontRef idx="minor">
          <a:prstClr val="black"/>
        </a:fontRef>
        <a:schemeClr val="dk1"/>
      </a:tcTxStyle>
      <a:tcStyle>
        <a:tcBdr/>
        <a:fill>
          <a:solidFill>
            <a:schemeClr val="accent1"/>
          </a:solidFill>
        </a:fill>
      </a:tcStyle>
    </a:lastCol>
    <a:firstCol>
      <a:tcTxStyle b="on">
        <a:fontRef idx="minor">
          <a:prstClr val="black"/>
        </a:fontRef>
        <a:schemeClr val="dk1"/>
      </a:tcTxStyle>
      <a:tcStyle>
        <a:tcBdr/>
        <a:fill>
          <a:solidFill>
            <a:schemeClr val="accent1"/>
          </a:solidFill>
        </a:fill>
      </a:tcStyle>
    </a:firstCol>
    <a:lastRow>
      <a:tcTxStyle b="on">
        <a:fontRef idx="minor">
          <a:prstClr val="black"/>
        </a:fontRef>
        <a:schemeClr val="lt1"/>
      </a:tcTxStyle>
      <a:tcStyle>
        <a:tcBdr>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2"/>
          </a:solidFill>
        </a:fill>
      </a:tcStyle>
    </a:lastRow>
    <a:firstRow>
      <a:tcTxStyle b="on">
        <a:fontRef idx="minor">
          <a:prstClr val="black"/>
        </a:fontRef>
        <a:schemeClr val="lt1"/>
      </a:tcTxStyle>
      <a:tcStyle>
        <a:tcBdr>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2"/>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22544A-7EE6-4342-B048-85BDC9FD1C3A}" styleName="Mittlere Formatvorlage 2 - Akzent 1">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lt1"/>
          </a:solidFill>
        </a:fill>
      </a:tcStyle>
    </a:wholeTbl>
    <a:band1H>
      <a:tcStyle>
        <a:tcBdr/>
      </a:tcStyle>
    </a:band1H>
    <a:band2H>
      <a:tcStyle>
        <a:tcBdr/>
        <a:fill>
          <a:solidFill>
            <a:schemeClr val="lt2">
              <a:tint val="60000"/>
            </a:schemeClr>
          </a:solidFill>
        </a:fill>
      </a:tcStyle>
    </a:band2H>
    <a:band1V>
      <a:tcStyle>
        <a:tcBdr/>
      </a:tcStyle>
    </a:band1V>
    <a:band2V>
      <a:tcStyle>
        <a:tcBdr/>
        <a:fill>
          <a:solidFill>
            <a:schemeClr val="lt2">
              <a:tint val="60000"/>
            </a:schemeClr>
          </a:solidFill>
        </a:fill>
      </a:tcStyle>
    </a:band2V>
    <a:lastCol>
      <a:tcTxStyle b="on">
        <a:fontRef idx="minor">
          <a:prstClr val="black"/>
        </a:fontRef>
        <a:schemeClr val="dk1"/>
      </a:tcTxStyle>
      <a:tcStyle>
        <a:tcBdr/>
        <a:fill>
          <a:solidFill>
            <a:schemeClr val="accent1"/>
          </a:solidFill>
        </a:fill>
      </a:tcStyle>
    </a:lastCol>
    <a:firstCol>
      <a:tcTxStyle b="on">
        <a:fontRef idx="minor">
          <a:prstClr val="black"/>
        </a:fontRef>
        <a:schemeClr val="dk1"/>
      </a:tcTxStyle>
      <a:tcStyle>
        <a:tcBdr/>
        <a:fill>
          <a:solidFill>
            <a:schemeClr val="accent1"/>
          </a:solidFill>
        </a:fill>
      </a:tcStyle>
    </a:firstCol>
    <a:lastRow>
      <a:tcTxStyle b="on">
        <a:fontRef idx="minor">
          <a:prstClr val="black"/>
        </a:fontRef>
        <a:schemeClr val="lt1"/>
      </a:tcTxStyle>
      <a:tcStyle>
        <a:tcBdr>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solidFill>
        </a:fill>
      </a:tcStyle>
    </a:lastRow>
    <a:firstRow>
      <a:tcTxStyle b="on">
        <a:fontRef idx="minor">
          <a:prstClr val="black"/>
        </a:fontRef>
        <a:schemeClr val="lt1"/>
      </a:tcTxStyle>
      <a:tcStyle>
        <a:tcBdr>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dk2"/>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dk2"/>
          </a:solidFill>
        </a:fill>
      </a:tcStyle>
    </a:lastRow>
    <a:firstRow>
      <a:tcTxStyle b="on">
        <a:fontRef idx="minor">
          <a:scrgbClr r="0" g="0" b="0"/>
        </a:fontRef>
        <a:schemeClr val="dk2"/>
      </a:tcTxStyle>
      <a:tcStyle>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dk2"/>
              </a:solidFill>
            </a:ln>
          </a:left>
          <a:right>
            <a:ln w="12700" cmpd="sng">
              <a:solidFill>
                <a:schemeClr val="dk2"/>
              </a:solidFill>
            </a:ln>
          </a:right>
          <a:top>
            <a:ln w="12700" cmpd="sng">
              <a:solidFill>
                <a:schemeClr val="dk2"/>
              </a:solidFill>
            </a:ln>
          </a:top>
          <a:bottom>
            <a:ln w="12700" cmpd="sng">
              <a:solidFill>
                <a:schemeClr val="dk2"/>
              </a:solidFill>
            </a:ln>
          </a:bottom>
          <a:insideH>
            <a:ln w="12700" cmpd="sng">
              <a:solidFill>
                <a:schemeClr val="dk2"/>
              </a:solidFill>
            </a:ln>
          </a:insideH>
          <a:insideV>
            <a:ln w="12700" cmpd="sng">
              <a:solidFill>
                <a:schemeClr val="dk2"/>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dk2"/>
      </a:tcTxStyle>
      <a:tcStyle>
        <a:tcBdr/>
        <a:fill>
          <a:solidFill>
            <a:schemeClr val="accent1"/>
          </a:solidFill>
        </a:fill>
      </a:tcStyle>
    </a:lastCol>
    <a:firstCol>
      <a:tcTxStyle b="on">
        <a:fontRef idx="minor">
          <a:prstClr val="black"/>
        </a:fontRef>
        <a:schemeClr val="dk2"/>
      </a:tcTxStyle>
      <a:tcStyle>
        <a:tcBdr/>
        <a:fill>
          <a:solidFill>
            <a:schemeClr val="accent1"/>
          </a:solidFill>
        </a:fill>
      </a:tcStyle>
    </a:firstCol>
    <a:lastRow>
      <a:tcTxStyle b="on">
        <a:fontRef idx="minor">
          <a:prstClr val="black"/>
        </a:fontRef>
        <a:schemeClr val="dk2"/>
      </a:tcTxStyle>
      <a:tcStyle>
        <a:tcBdr>
          <a:top>
            <a:ln w="38100" cmpd="sng">
              <a:solidFill>
                <a:schemeClr val="dk2"/>
              </a:solidFill>
            </a:ln>
          </a:top>
        </a:tcBdr>
        <a:fill>
          <a:solidFill>
            <a:schemeClr val="accent2"/>
          </a:solidFill>
        </a:fill>
      </a:tcStyle>
    </a:lastRow>
    <a:firstRow>
      <a:tcTxStyle b="on">
        <a:fontRef idx="minor">
          <a:prstClr val="black"/>
        </a:fontRef>
        <a:schemeClr val="dk2"/>
      </a:tcTxStyle>
      <a:tcStyle>
        <a:tcBdr>
          <a:bottom>
            <a:ln w="38100" cmpd="sng">
              <a:solidFill>
                <a:schemeClr val="dk2"/>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dk2"/>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187" autoAdjust="0"/>
  </p:normalViewPr>
  <p:slideViewPr>
    <p:cSldViewPr snapToObjects="1" showGuides="1">
      <p:cViewPr varScale="1">
        <p:scale>
          <a:sx n="91" d="100"/>
          <a:sy n="91" d="100"/>
        </p:scale>
        <p:origin x="68" y="972"/>
      </p:cViewPr>
      <p:guideLst/>
    </p:cSldViewPr>
  </p:slideViewPr>
  <p:outlineViewPr>
    <p:cViewPr>
      <p:scale>
        <a:sx n="33" d="100"/>
        <a:sy n="33" d="100"/>
      </p:scale>
      <p:origin x="0" y="-22998"/>
    </p:cViewPr>
  </p:outlin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79" d="100"/>
          <a:sy n="79" d="100"/>
        </p:scale>
        <p:origin x="3900" y="9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8F1A36FD-08A9-47F7-8F4B-E50EC98C36E7}" type="datetime1">
              <a:rPr lang="de-DE" smtClean="0"/>
              <a:t>08.05.2024</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0A2346E5-778D-4A7C-BA30-768202CBF653}" type="datetime1">
              <a:rPr lang="de-DE" smtClean="0"/>
              <a:t>08.05.2024</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695182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27</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48100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Add screenshot</a:t>
            </a:r>
          </a:p>
        </p:txBody>
      </p:sp>
      <p:sp>
        <p:nvSpPr>
          <p:cNvPr id="4" name="Slide Number Placeholder 3"/>
          <p:cNvSpPr>
            <a:spLocks noGrp="1"/>
          </p:cNvSpPr>
          <p:nvPr>
            <p:ph type="sldNum" sz="quarter" idx="5"/>
          </p:nvPr>
        </p:nvSpPr>
        <p:spPr/>
        <p:txBody>
          <a:bodyPr/>
          <a:lstStyle/>
          <a:p>
            <a:fld id="{B280112D-8454-448C-8A04-1F3237E367D5}" type="slidenum">
              <a:rPr lang="de-DE" smtClean="0"/>
              <a:pPr/>
              <a:t>32</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83793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The Section under “Indexed List of remote connections to </a:t>
            </a:r>
            <a:r>
              <a:rPr lang="en-US" dirty="0" err="1"/>
              <a:t>TwinCAT</a:t>
            </a:r>
            <a:r>
              <a:rPr lang="en-US" dirty="0"/>
              <a:t> Hosts needs to be edited to match the information of the BIM stand.</a:t>
            </a:r>
          </a:p>
          <a:p>
            <a:r>
              <a:rPr lang="en-US" dirty="0"/>
              <a:t>The Loopback section shouldn’t need to be changed, but the port and </a:t>
            </a:r>
            <a:r>
              <a:rPr lang="en-US" dirty="0" err="1"/>
              <a:t>ip</a:t>
            </a:r>
            <a:r>
              <a:rPr lang="en-US" dirty="0"/>
              <a:t> address are important to take note of.</a:t>
            </a:r>
          </a:p>
          <a:p>
            <a:r>
              <a:rPr lang="en-US" dirty="0"/>
              <a:t>The Routers AMS </a:t>
            </a:r>
            <a:r>
              <a:rPr lang="en-US" dirty="0" err="1"/>
              <a:t>Netid</a:t>
            </a:r>
            <a:r>
              <a:rPr lang="en-US" dirty="0"/>
              <a:t> should be fine as it is, but it can be changed. That should be written down.</a:t>
            </a:r>
          </a:p>
        </p:txBody>
      </p:sp>
      <p:sp>
        <p:nvSpPr>
          <p:cNvPr id="4" name="Slide Number Placeholder 3"/>
          <p:cNvSpPr>
            <a:spLocks noGrp="1"/>
          </p:cNvSpPr>
          <p:nvPr>
            <p:ph type="sldNum" sz="quarter" idx="5"/>
          </p:nvPr>
        </p:nvSpPr>
        <p:spPr/>
        <p:txBody>
          <a:bodyPr/>
          <a:lstStyle/>
          <a:p>
            <a:fld id="{B280112D-8454-448C-8A04-1F3237E367D5}" type="slidenum">
              <a:rPr lang="de-DE" smtClean="0"/>
              <a:pPr/>
              <a:t>36</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45191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Once started the Client should write to the </a:t>
            </a:r>
            <a:r>
              <a:rPr lang="en-US" dirty="0" err="1"/>
              <a:t>TwinCAT</a:t>
            </a:r>
            <a:r>
              <a:rPr lang="en-US" dirty="0"/>
              <a:t> host successfully and a success message should be output.</a:t>
            </a:r>
          </a:p>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39</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4463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7</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00618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9</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3965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You do not have to make it look nice with the added comment like I did in the screen shot, it won’t make the communication any faster, or stable.</a:t>
            </a:r>
          </a:p>
        </p:txBody>
      </p:sp>
      <p:sp>
        <p:nvSpPr>
          <p:cNvPr id="4" name="Slide Number Placeholder 3"/>
          <p:cNvSpPr>
            <a:spLocks noGrp="1"/>
          </p:cNvSpPr>
          <p:nvPr>
            <p:ph type="sldNum" sz="quarter" idx="5"/>
          </p:nvPr>
        </p:nvSpPr>
        <p:spPr/>
        <p:txBody>
          <a:bodyPr/>
          <a:lstStyle/>
          <a:p>
            <a:fld id="{B280112D-8454-448C-8A04-1F3237E367D5}" type="slidenum">
              <a:rPr lang="de-DE" smtClean="0"/>
              <a:pPr/>
              <a:t>11</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02394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RED </a:t>
            </a:r>
          </a:p>
        </p:txBody>
      </p:sp>
      <p:sp>
        <p:nvSpPr>
          <p:cNvPr id="4" name="Slide Number Placeholder 3"/>
          <p:cNvSpPr>
            <a:spLocks noGrp="1"/>
          </p:cNvSpPr>
          <p:nvPr>
            <p:ph type="sldNum" sz="quarter" idx="5"/>
          </p:nvPr>
        </p:nvSpPr>
        <p:spPr/>
        <p:txBody>
          <a:bodyPr/>
          <a:lstStyle/>
          <a:p>
            <a:fld id="{B280112D-8454-448C-8A04-1F3237E367D5}" type="slidenum">
              <a:rPr lang="de-DE" smtClean="0"/>
              <a:pPr/>
              <a:t>16</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55002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err="1"/>
              <a:t>Byhve</a:t>
            </a:r>
            <a:r>
              <a:rPr lang="en-US" dirty="0"/>
              <a:t> is a BSD Hypervisor software. To use </a:t>
            </a:r>
            <a:r>
              <a:rPr lang="en-US" dirty="0" err="1"/>
              <a:t>Bhyve</a:t>
            </a:r>
            <a:r>
              <a:rPr lang="en-US" dirty="0"/>
              <a:t>, some hardware needs to be passed to the VM guest. We can tell </a:t>
            </a:r>
            <a:r>
              <a:rPr lang="en-US" dirty="0" err="1"/>
              <a:t>Bhyve</a:t>
            </a:r>
            <a:r>
              <a:rPr lang="en-US" dirty="0"/>
              <a:t> what devices we want to create, their types, what PCI bus port to address the device in the VM, and where the device we are passing is on the host.</a:t>
            </a:r>
          </a:p>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17</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207140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Work with </a:t>
            </a:r>
          </a:p>
        </p:txBody>
      </p:sp>
      <p:sp>
        <p:nvSpPr>
          <p:cNvPr id="4" name="Slide Number Placeholder 3"/>
          <p:cNvSpPr>
            <a:spLocks noGrp="1"/>
          </p:cNvSpPr>
          <p:nvPr>
            <p:ph type="sldNum" sz="quarter" idx="5"/>
          </p:nvPr>
        </p:nvSpPr>
        <p:spPr/>
        <p:txBody>
          <a:bodyPr/>
          <a:lstStyle/>
          <a:p>
            <a:fld id="{B280112D-8454-448C-8A04-1F3237E367D5}" type="slidenum">
              <a:rPr lang="de-DE" smtClean="0"/>
              <a:pPr/>
              <a:t>19</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279429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While the installation process is under way, have the class activate the </a:t>
            </a:r>
            <a:r>
              <a:rPr lang="en-US" dirty="0" err="1"/>
              <a:t>TwinCAT</a:t>
            </a:r>
            <a:r>
              <a:rPr lang="en-US" dirty="0"/>
              <a:t> project onto the Tc/BSD host.</a:t>
            </a:r>
          </a:p>
        </p:txBody>
      </p:sp>
      <p:sp>
        <p:nvSpPr>
          <p:cNvPr id="4" name="Slide Number Placeholder 3"/>
          <p:cNvSpPr>
            <a:spLocks noGrp="1"/>
          </p:cNvSpPr>
          <p:nvPr>
            <p:ph type="sldNum" sz="quarter" idx="5"/>
          </p:nvPr>
        </p:nvSpPr>
        <p:spPr/>
        <p:txBody>
          <a:bodyPr/>
          <a:lstStyle/>
          <a:p>
            <a:fld id="{B280112D-8454-448C-8A04-1F3237E367D5}" type="slidenum">
              <a:rPr lang="de-DE" smtClean="0"/>
              <a:pPr/>
              <a:t>21</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182964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22</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08.05.2024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133148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pic>
        <p:nvPicPr>
          <p:cNvPr id="3"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dirty="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9"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dirty="0"/>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dirty="0"/>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dirty="0"/>
              <a:t>Click on symbol to add v</a:t>
            </a:r>
            <a:r>
              <a:rPr lang="en-US" dirty="0" err="1"/>
              <a:t>ideo</a:t>
            </a:r>
            <a:r>
              <a:rPr lang="en-US" dirty="0"/>
              <a:t> in 16:9 </a:t>
            </a:r>
            <a:r>
              <a:rPr lang="en-US" dirty="0" err="1"/>
              <a:t>format</a:t>
            </a:r>
            <a:endParaRPr lang="en-US" dirty="0"/>
          </a:p>
        </p:txBody>
      </p:sp>
    </p:spTree>
    <p:extLst>
      <p:ext uri="{BB962C8B-B14F-4D97-AF65-F5344CB8AC3E}">
        <p14:creationId xmlns:p14="http://schemas.microsoft.com/office/powerpoint/2010/main" val="210518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dirty="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dirty="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dirty="0"/>
              <a:t>© Beckhoff Automation GmbH &amp; Co. KG</a:t>
            </a:r>
          </a:p>
          <a:p>
            <a:pPr lvl="0"/>
            <a:endParaRPr lang="en-US" altLang="en-US" noProof="0" dirty="0"/>
          </a:p>
          <a:p>
            <a:pPr lvl="0"/>
            <a:r>
              <a:rPr lang="en-US" altLang="en-US" noProof="0" dirty="0"/>
              <a:t>All images are protected by copyright. The use and transfer to third parties is not permitted.</a:t>
            </a:r>
          </a:p>
          <a:p>
            <a:pPr lvl="0"/>
            <a:endParaRPr lang="en-US" altLang="en-US" noProof="0" dirty="0"/>
          </a:p>
          <a:p>
            <a:pPr lvl="0"/>
            <a:r>
              <a:rPr lang="en-US" altLang="en-US" noProof="0" dirty="0"/>
              <a:t>Beckhoff</a:t>
            </a:r>
            <a:r>
              <a:rPr lang="en-US" altLang="en-US" baseline="30000" noProof="0" dirty="0"/>
              <a:t>®</a:t>
            </a:r>
            <a:r>
              <a:rPr lang="en-US" altLang="en-US" noProof="0" dirty="0"/>
              <a:t>, </a:t>
            </a:r>
            <a:r>
              <a:rPr lang="en-US" altLang="en-US" noProof="0" dirty="0" err="1"/>
              <a:t>TwinCAT</a:t>
            </a:r>
            <a:r>
              <a:rPr lang="en-US" altLang="en-US" baseline="30000" noProof="0" dirty="0"/>
              <a:t>®</a:t>
            </a:r>
            <a:r>
              <a:rPr lang="en-US" altLang="en-US" noProof="0" dirty="0"/>
              <a:t>, </a:t>
            </a:r>
            <a:r>
              <a:rPr lang="en-US" altLang="en-US" noProof="0" dirty="0" err="1"/>
              <a:t>TwinCAT</a:t>
            </a:r>
            <a:r>
              <a:rPr lang="en-US" altLang="en-US" noProof="0" dirty="0"/>
              <a:t>/BSD</a:t>
            </a:r>
            <a:r>
              <a:rPr lang="en-US" altLang="en-US" baseline="30000" noProof="0" dirty="0"/>
              <a:t>®</a:t>
            </a:r>
            <a:r>
              <a:rPr lang="en-US" altLang="en-US" noProof="0" dirty="0"/>
              <a:t>, TC/BSD</a:t>
            </a:r>
            <a:r>
              <a:rPr lang="en-US" altLang="en-US" baseline="30000" noProof="0" dirty="0"/>
              <a:t>®</a:t>
            </a:r>
            <a:r>
              <a:rPr lang="en-US" altLang="en-US" noProof="0" dirty="0"/>
              <a:t>, </a:t>
            </a:r>
            <a:r>
              <a:rPr lang="en-US" altLang="en-US" noProof="0" dirty="0" err="1"/>
              <a:t>EtherCAT</a:t>
            </a:r>
            <a:r>
              <a:rPr lang="en-US" altLang="en-US" baseline="30000" noProof="0" dirty="0"/>
              <a:t>®</a:t>
            </a:r>
            <a:r>
              <a:rPr lang="en-US" altLang="en-US" noProof="0" dirty="0"/>
              <a:t>, </a:t>
            </a:r>
            <a:r>
              <a:rPr lang="en-US" altLang="en-US" noProof="0" dirty="0" err="1"/>
              <a:t>EtherCAT</a:t>
            </a:r>
            <a:r>
              <a:rPr lang="en-US" altLang="en-US" noProof="0" dirty="0"/>
              <a:t> G</a:t>
            </a:r>
            <a:r>
              <a:rPr lang="en-US" altLang="en-US" baseline="30000" noProof="0" dirty="0"/>
              <a:t>®</a:t>
            </a:r>
            <a:r>
              <a:rPr lang="en-US" altLang="en-US" noProof="0" dirty="0"/>
              <a:t>, </a:t>
            </a:r>
            <a:r>
              <a:rPr lang="en-US" altLang="en-US" noProof="0" dirty="0" err="1"/>
              <a:t>EtherCAT</a:t>
            </a:r>
            <a:r>
              <a:rPr lang="en-US" altLang="en-US" noProof="0" dirty="0"/>
              <a:t> G10</a:t>
            </a:r>
            <a:r>
              <a:rPr lang="en-US" altLang="en-US" baseline="30000" noProof="0" dirty="0"/>
              <a:t>®</a:t>
            </a:r>
            <a:r>
              <a:rPr lang="en-US" altLang="en-US" noProof="0" dirty="0"/>
              <a:t>, </a:t>
            </a:r>
            <a:r>
              <a:rPr lang="en-US" altLang="en-US" noProof="0" dirty="0" err="1"/>
              <a:t>EtherCAT</a:t>
            </a:r>
            <a:r>
              <a:rPr lang="en-US" altLang="en-US" noProof="0" dirty="0"/>
              <a:t> P</a:t>
            </a:r>
            <a:r>
              <a:rPr lang="en-US" altLang="en-US" baseline="30000" noProof="0" dirty="0"/>
              <a:t>®</a:t>
            </a:r>
            <a:r>
              <a:rPr lang="en-US" altLang="en-US" noProof="0" dirty="0"/>
              <a:t>, Safety over </a:t>
            </a:r>
            <a:r>
              <a:rPr lang="en-US" altLang="en-US" noProof="0" dirty="0" err="1"/>
              <a:t>EtherCAT</a:t>
            </a:r>
            <a:r>
              <a:rPr lang="en-US" altLang="en-US" baseline="30000" noProof="0" dirty="0"/>
              <a:t>®</a:t>
            </a:r>
            <a:r>
              <a:rPr lang="en-US" altLang="en-US" noProof="0" dirty="0"/>
              <a:t>, </a:t>
            </a:r>
            <a:r>
              <a:rPr lang="en-US" altLang="en-US" noProof="0" dirty="0" err="1"/>
              <a:t>TwinSAFE</a:t>
            </a:r>
            <a:r>
              <a:rPr lang="en-US" altLang="en-US" baseline="30000" noProof="0" dirty="0"/>
              <a:t>®</a:t>
            </a:r>
            <a:r>
              <a:rPr lang="en-US" altLang="en-US" noProof="0" dirty="0"/>
              <a:t>, XFC</a:t>
            </a:r>
            <a:r>
              <a:rPr lang="en-US" altLang="en-US" baseline="30000" noProof="0" dirty="0"/>
              <a:t>®</a:t>
            </a:r>
            <a:r>
              <a:rPr lang="en-US" altLang="en-US" noProof="0" dirty="0"/>
              <a:t>, XTS</a:t>
            </a:r>
            <a:r>
              <a:rPr lang="en-US" altLang="en-US" baseline="30000" noProof="0" dirty="0"/>
              <a:t>®</a:t>
            </a:r>
            <a:r>
              <a:rPr lang="en-US" altLang="en-US" noProof="0" dirty="0"/>
              <a:t> and </a:t>
            </a:r>
            <a:r>
              <a:rPr lang="en-US" altLang="en-US" noProof="0" dirty="0" err="1"/>
              <a:t>XPlanar</a:t>
            </a:r>
            <a:r>
              <a:rPr lang="en-US" altLang="en-US" baseline="30000" noProof="0" dirty="0"/>
              <a:t>®</a:t>
            </a:r>
            <a:r>
              <a:rPr lang="en-US" altLang="en-US" noProof="0" dirty="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dirty="0"/>
          </a:p>
          <a:p>
            <a:pPr lvl="0"/>
            <a:r>
              <a:rPr lang="en-US" altLang="en-US" noProof="0"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dirty="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dirty="0"/>
              <a:t>Phone:	+49 5246 963-0  </a:t>
            </a:r>
          </a:p>
          <a:p>
            <a:pPr>
              <a:buFont typeface="Wingdings" panose="05000000000000000000" pitchFamily="2" charset="2"/>
              <a:buNone/>
            </a:pPr>
            <a:r>
              <a:rPr lang="en-US" altLang="en-US" sz="1600" noProof="0" dirty="0"/>
              <a:t>E-mail:	info@beckhoff.com </a:t>
            </a:r>
          </a:p>
          <a:p>
            <a:pPr>
              <a:buFont typeface="Wingdings" panose="05000000000000000000" pitchFamily="2" charset="2"/>
              <a:buNone/>
            </a:pPr>
            <a:r>
              <a:rPr lang="en-US" altLang="en-US" sz="1600" noProof="0" dirty="0"/>
              <a:t>Web:	www.beckhoff.com </a:t>
            </a:r>
            <a:r>
              <a:rPr lang="en-US" altLang="en-US" sz="1600" b="1" noProof="0" dirty="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dirty="0"/>
              <a:t>Beckhoff Automation GmbH &amp; Co. KG </a:t>
            </a:r>
            <a:br>
              <a:rPr lang="en-US" altLang="en-US" sz="1600" noProof="0" dirty="0"/>
            </a:br>
            <a:r>
              <a:rPr lang="en-US" altLang="en-US" sz="1600" b="0" noProof="0" dirty="0"/>
              <a:t>Headquarters </a:t>
            </a:r>
            <a:br>
              <a:rPr lang="en-US" altLang="en-US" sz="1600" b="0" noProof="0" dirty="0"/>
            </a:br>
            <a:r>
              <a:rPr lang="en-US" altLang="en-US" sz="1600" b="0" noProof="0" dirty="0"/>
              <a:t>Huelshorstweg 20 </a:t>
            </a:r>
            <a:br>
              <a:rPr lang="en-US" altLang="en-US" sz="1600" b="0" noProof="0" dirty="0"/>
            </a:br>
            <a:r>
              <a:rPr lang="en-US" altLang="en-US" sz="1600" b="0" noProof="0" dirty="0"/>
              <a:t>33415 Verl </a:t>
            </a:r>
            <a:br>
              <a:rPr lang="en-US" altLang="en-US" sz="1600" b="0" noProof="0" dirty="0"/>
            </a:br>
            <a:r>
              <a:rPr lang="en-US" altLang="en-US" sz="1600" b="0" noProof="0" dirty="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dirty="0">
                <a:latin typeface="+mj-lt"/>
              </a:rPr>
              <a:t>© Beckhoff Automation GmbH &amp; Co. KG</a:t>
            </a:r>
          </a:p>
          <a:p>
            <a:endParaRPr lang="de-DE" altLang="de-DE" sz="1200" noProof="0" dirty="0">
              <a:latin typeface="+mj-lt"/>
            </a:endParaRPr>
          </a:p>
          <a:p>
            <a:pPr>
              <a:buFont typeface="Wingdings" panose="05000000000000000000" pitchFamily="2" charset="2"/>
              <a:buNone/>
            </a:pPr>
            <a:r>
              <a:rPr lang="de-DE" altLang="de-DE" sz="1200" noProof="0" dirty="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dirty="0">
              <a:latin typeface="+mj-lt"/>
            </a:endParaRPr>
          </a:p>
          <a:p>
            <a:pPr>
              <a:buFont typeface="Wingdings" panose="05000000000000000000" pitchFamily="2" charset="2"/>
              <a:buNone/>
            </a:pPr>
            <a:r>
              <a:rPr lang="de-DE" sz="1200" b="0" i="0" dirty="0">
                <a:solidFill>
                  <a:srgbClr val="111111"/>
                </a:solidFill>
                <a:effectLst/>
                <a:latin typeface="+mj-lt"/>
              </a:rPr>
              <a:t>Beckhoff</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TwinCAT</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TwinCAT</a:t>
            </a:r>
            <a:r>
              <a:rPr lang="de-DE" sz="1200" b="0" i="0" dirty="0">
                <a:solidFill>
                  <a:srgbClr val="111111"/>
                </a:solidFill>
                <a:effectLst/>
                <a:latin typeface="+mj-lt"/>
              </a:rPr>
              <a:t>/BSD</a:t>
            </a:r>
            <a:r>
              <a:rPr lang="de-DE" sz="1200" b="0" i="0" baseline="30000" dirty="0">
                <a:solidFill>
                  <a:srgbClr val="111111"/>
                </a:solidFill>
                <a:effectLst/>
                <a:latin typeface="+mj-lt"/>
              </a:rPr>
              <a:t>®</a:t>
            </a:r>
            <a:r>
              <a:rPr lang="de-DE" sz="1200" b="0" i="0" dirty="0">
                <a:solidFill>
                  <a:srgbClr val="111111"/>
                </a:solidFill>
                <a:effectLst/>
                <a:latin typeface="+mj-lt"/>
              </a:rPr>
              <a:t>, TC/BSD</a:t>
            </a:r>
            <a:r>
              <a:rPr lang="de-DE" sz="1200" b="0" i="0" baseline="30000" dirty="0">
                <a:solidFill>
                  <a:srgbClr val="111111"/>
                </a:solidFill>
                <a:effectLst/>
                <a:latin typeface="+mj-lt"/>
              </a:rPr>
              <a:t>®</a:t>
            </a:r>
            <a:r>
              <a:rPr lang="de-DE" sz="1200" b="0" i="0" dirty="0">
                <a:solidFill>
                  <a:srgbClr val="111111"/>
                </a:solidFill>
                <a:effectLst/>
                <a:latin typeface="+mj-lt"/>
              </a:rPr>
              <a:t>, EtherCAT</a:t>
            </a:r>
            <a:r>
              <a:rPr lang="de-DE" sz="1200" b="0" i="0" baseline="30000" dirty="0">
                <a:solidFill>
                  <a:srgbClr val="111111"/>
                </a:solidFill>
                <a:effectLst/>
                <a:latin typeface="+mj-lt"/>
              </a:rPr>
              <a:t>®</a:t>
            </a:r>
            <a:r>
              <a:rPr lang="de-DE" sz="1200" b="0" i="0" dirty="0">
                <a:solidFill>
                  <a:srgbClr val="111111"/>
                </a:solidFill>
                <a:effectLst/>
                <a:latin typeface="+mj-lt"/>
              </a:rPr>
              <a:t>, EtherCAT G</a:t>
            </a:r>
            <a:r>
              <a:rPr lang="de-DE" sz="1200" b="0" i="0" baseline="30000" dirty="0">
                <a:solidFill>
                  <a:srgbClr val="111111"/>
                </a:solidFill>
                <a:effectLst/>
                <a:latin typeface="+mj-lt"/>
              </a:rPr>
              <a:t>®</a:t>
            </a:r>
            <a:r>
              <a:rPr lang="de-DE" sz="1200" b="0" i="0" dirty="0">
                <a:solidFill>
                  <a:srgbClr val="111111"/>
                </a:solidFill>
                <a:effectLst/>
                <a:latin typeface="+mj-lt"/>
              </a:rPr>
              <a:t>, EtherCAT G10</a:t>
            </a:r>
            <a:r>
              <a:rPr lang="de-DE" sz="1200" b="0" i="0" baseline="30000" dirty="0">
                <a:solidFill>
                  <a:srgbClr val="111111"/>
                </a:solidFill>
                <a:effectLst/>
                <a:latin typeface="+mj-lt"/>
              </a:rPr>
              <a:t>®</a:t>
            </a:r>
            <a:r>
              <a:rPr lang="de-DE" sz="1200" b="0" i="0" dirty="0">
                <a:solidFill>
                  <a:srgbClr val="111111"/>
                </a:solidFill>
                <a:effectLst/>
                <a:latin typeface="+mj-lt"/>
              </a:rPr>
              <a:t>, EtherCAT P</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Safety</a:t>
            </a:r>
            <a:r>
              <a:rPr lang="de-DE" sz="1200" b="0" i="0" dirty="0">
                <a:solidFill>
                  <a:srgbClr val="111111"/>
                </a:solidFill>
                <a:effectLst/>
                <a:latin typeface="+mj-lt"/>
              </a:rPr>
              <a:t> </a:t>
            </a:r>
            <a:r>
              <a:rPr lang="de-DE" sz="1200" b="0" i="0" dirty="0" err="1">
                <a:solidFill>
                  <a:srgbClr val="111111"/>
                </a:solidFill>
                <a:effectLst/>
                <a:latin typeface="+mj-lt"/>
              </a:rPr>
              <a:t>over</a:t>
            </a:r>
            <a:r>
              <a:rPr lang="de-DE" sz="1200" b="0" i="0" dirty="0">
                <a:solidFill>
                  <a:srgbClr val="111111"/>
                </a:solidFill>
                <a:effectLst/>
                <a:latin typeface="+mj-lt"/>
              </a:rPr>
              <a:t> EtherCAT</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TwinSAFE</a:t>
            </a:r>
            <a:r>
              <a:rPr lang="de-DE" sz="1200" b="0" i="0" baseline="30000" dirty="0">
                <a:solidFill>
                  <a:srgbClr val="111111"/>
                </a:solidFill>
                <a:effectLst/>
                <a:latin typeface="+mj-lt"/>
              </a:rPr>
              <a:t>®</a:t>
            </a:r>
            <a:r>
              <a:rPr lang="de-DE" sz="1200" b="0" i="0" dirty="0">
                <a:solidFill>
                  <a:srgbClr val="111111"/>
                </a:solidFill>
                <a:effectLst/>
                <a:latin typeface="+mj-lt"/>
              </a:rPr>
              <a:t>, XFC</a:t>
            </a:r>
            <a:r>
              <a:rPr lang="de-DE" sz="1200" b="0" i="0" baseline="30000" dirty="0">
                <a:solidFill>
                  <a:srgbClr val="111111"/>
                </a:solidFill>
                <a:effectLst/>
                <a:latin typeface="+mj-lt"/>
              </a:rPr>
              <a:t>®</a:t>
            </a:r>
            <a:r>
              <a:rPr lang="de-DE" sz="1200" b="0" i="0" dirty="0">
                <a:solidFill>
                  <a:srgbClr val="111111"/>
                </a:solidFill>
                <a:effectLst/>
                <a:latin typeface="+mj-lt"/>
              </a:rPr>
              <a:t>, XTS</a:t>
            </a:r>
            <a:r>
              <a:rPr lang="de-DE" sz="1200" b="0" i="0" baseline="30000" dirty="0">
                <a:solidFill>
                  <a:srgbClr val="111111"/>
                </a:solidFill>
                <a:effectLst/>
                <a:latin typeface="+mj-lt"/>
              </a:rPr>
              <a:t>®</a:t>
            </a:r>
            <a:r>
              <a:rPr lang="de-DE" sz="1200" b="0" i="0" dirty="0">
                <a:solidFill>
                  <a:srgbClr val="111111"/>
                </a:solidFill>
                <a:effectLst/>
                <a:latin typeface="+mj-lt"/>
              </a:rPr>
              <a:t> und </a:t>
            </a:r>
            <a:r>
              <a:rPr lang="de-DE" sz="1200" b="0" i="0" dirty="0" err="1">
                <a:solidFill>
                  <a:srgbClr val="111111"/>
                </a:solidFill>
                <a:effectLst/>
                <a:latin typeface="+mj-lt"/>
              </a:rPr>
              <a:t>XPlanar</a:t>
            </a:r>
            <a:r>
              <a:rPr lang="de-DE" sz="1200" b="0" i="0" baseline="30000" dirty="0">
                <a:solidFill>
                  <a:srgbClr val="111111"/>
                </a:solidFill>
                <a:effectLst/>
                <a:latin typeface="+mj-lt"/>
              </a:rPr>
              <a:t>®</a:t>
            </a:r>
            <a:r>
              <a:rPr lang="de-DE" sz="1200" b="0" i="0" dirty="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dirty="0">
              <a:latin typeface="+mj-lt"/>
            </a:endParaRPr>
          </a:p>
          <a:p>
            <a:pPr>
              <a:buFont typeface="Wingdings" panose="05000000000000000000" pitchFamily="2" charset="2"/>
              <a:buNone/>
            </a:pPr>
            <a:r>
              <a:rPr lang="de-DE" altLang="de-DE" sz="1200" noProof="0" dirty="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dirty="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dirty="0"/>
              <a:t>Telefon:	+49 5246 963-0  </a:t>
            </a:r>
          </a:p>
          <a:p>
            <a:pPr>
              <a:buFont typeface="Wingdings" panose="05000000000000000000" pitchFamily="2" charset="2"/>
              <a:buNone/>
            </a:pPr>
            <a:r>
              <a:rPr lang="de-DE" altLang="de-DE" sz="1600" noProof="0" dirty="0"/>
              <a:t>E-Mail:	info@beckhoff.de</a:t>
            </a:r>
          </a:p>
          <a:p>
            <a:pPr>
              <a:buFont typeface="Wingdings" panose="05000000000000000000" pitchFamily="2" charset="2"/>
              <a:buNone/>
            </a:pPr>
            <a:r>
              <a:rPr lang="de-DE" altLang="de-DE" sz="1600" noProof="0" dirty="0"/>
              <a:t>Web:	www.beckhoff.de</a:t>
            </a:r>
            <a:r>
              <a:rPr lang="de-DE" altLang="de-DE" sz="1600" b="1" noProof="0" dirty="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dirty="0"/>
              <a:t>Beckhoff Automation GmbH &amp; Co. KG </a:t>
            </a:r>
            <a:br>
              <a:rPr lang="de-DE" altLang="de-DE" sz="1600" noProof="0" dirty="0"/>
            </a:br>
            <a:r>
              <a:rPr lang="de-DE" altLang="de-DE" sz="1600" b="0" noProof="0" dirty="0">
                <a:solidFill>
                  <a:srgbClr val="000000"/>
                </a:solidFill>
                <a:latin typeface="Arial"/>
                <a:cs typeface="+mn-cs"/>
              </a:rPr>
              <a:t>Unternehmenszentrale</a:t>
            </a:r>
          </a:p>
          <a:p>
            <a:pPr marL="0" lvl="0" indent="0">
              <a:spcBef>
                <a:spcPts val="0"/>
              </a:spcBef>
              <a:buNone/>
            </a:pPr>
            <a:r>
              <a:rPr lang="de-DE" altLang="de-DE" sz="1600" b="0" noProof="0" dirty="0">
                <a:solidFill>
                  <a:srgbClr val="000000"/>
                </a:solidFill>
                <a:latin typeface="Arial"/>
                <a:cs typeface="+mn-cs"/>
              </a:rPr>
              <a:t>Hülshorstweg 20</a:t>
            </a:r>
          </a:p>
          <a:p>
            <a:pPr marL="0" lvl="0" indent="0">
              <a:spcBef>
                <a:spcPts val="0"/>
              </a:spcBef>
              <a:buNone/>
            </a:pPr>
            <a:r>
              <a:rPr lang="de-DE" altLang="de-DE" sz="1600" b="0" noProof="0" dirty="0">
                <a:solidFill>
                  <a:srgbClr val="000000"/>
                </a:solidFill>
                <a:latin typeface="Arial"/>
                <a:cs typeface="+mn-cs"/>
              </a:rPr>
              <a:t>33415 Verl</a:t>
            </a:r>
          </a:p>
          <a:p>
            <a:pPr marL="0" lvl="0" indent="0">
              <a:spcBef>
                <a:spcPts val="0"/>
              </a:spcBef>
              <a:buNone/>
            </a:pPr>
            <a:r>
              <a:rPr lang="de-DE" altLang="de-DE" sz="1600" b="0" noProof="0" dirty="0">
                <a:solidFill>
                  <a:srgbClr val="000000"/>
                </a:solidFill>
                <a:latin typeface="Arial"/>
                <a:cs typeface="+mn-cs"/>
              </a:rPr>
              <a:t>Deutschland</a:t>
            </a:r>
          </a:p>
          <a:p>
            <a:pPr lvl="0"/>
            <a:endParaRPr lang="de-DE" altLang="de-DE" sz="1600" b="0" noProof="0" dirty="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dirty="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dirty="0"/>
              <a:t>© Beckhoff Automation </a:t>
            </a:r>
          </a:p>
          <a:p>
            <a:pPr lvl="0"/>
            <a:endParaRPr lang="en-US" altLang="en-US" noProof="0" dirty="0"/>
          </a:p>
          <a:p>
            <a:pPr lvl="0"/>
            <a:r>
              <a:rPr lang="en-US" altLang="en-US" noProof="0" dirty="0"/>
              <a:t>All images are protected by copyright. The use and transfer to third parties is not permitted.</a:t>
            </a:r>
          </a:p>
          <a:p>
            <a:pPr lvl="0"/>
            <a:endParaRPr lang="en-US" altLang="en-US" noProof="0" dirty="0"/>
          </a:p>
          <a:p>
            <a:pPr lvl="0"/>
            <a:r>
              <a:rPr lang="en-US" altLang="en-US" noProof="0" dirty="0"/>
              <a:t>Beckhoff</a:t>
            </a:r>
            <a:r>
              <a:rPr lang="en-US" altLang="en-US" baseline="30000" noProof="0" dirty="0"/>
              <a:t>®</a:t>
            </a:r>
            <a:r>
              <a:rPr lang="en-US" altLang="en-US" noProof="0" dirty="0"/>
              <a:t>, </a:t>
            </a:r>
            <a:r>
              <a:rPr lang="en-US" altLang="en-US" noProof="0" dirty="0" err="1"/>
              <a:t>TwinCAT</a:t>
            </a:r>
            <a:r>
              <a:rPr lang="en-US" altLang="en-US" baseline="30000" noProof="0" dirty="0"/>
              <a:t>®</a:t>
            </a:r>
            <a:r>
              <a:rPr lang="en-US" altLang="en-US" noProof="0" dirty="0"/>
              <a:t>, </a:t>
            </a:r>
            <a:r>
              <a:rPr lang="en-US" altLang="en-US" noProof="0" dirty="0" err="1"/>
              <a:t>TwinCAT</a:t>
            </a:r>
            <a:r>
              <a:rPr lang="en-US" altLang="en-US" noProof="0" dirty="0"/>
              <a:t>/BSD</a:t>
            </a:r>
            <a:r>
              <a:rPr lang="en-US" altLang="en-US" baseline="30000" noProof="0" dirty="0"/>
              <a:t>®</a:t>
            </a:r>
            <a:r>
              <a:rPr lang="en-US" altLang="en-US" noProof="0" dirty="0"/>
              <a:t>, TC/BSD</a:t>
            </a:r>
            <a:r>
              <a:rPr lang="en-US" altLang="en-US" baseline="30000" noProof="0" dirty="0"/>
              <a:t>®</a:t>
            </a:r>
            <a:r>
              <a:rPr lang="en-US" altLang="en-US" noProof="0" dirty="0"/>
              <a:t>, </a:t>
            </a:r>
            <a:r>
              <a:rPr lang="en-US" altLang="en-US" noProof="0" dirty="0" err="1"/>
              <a:t>EtherCAT</a:t>
            </a:r>
            <a:r>
              <a:rPr lang="en-US" altLang="en-US" baseline="30000" noProof="0" dirty="0"/>
              <a:t>®</a:t>
            </a:r>
            <a:r>
              <a:rPr lang="en-US" altLang="en-US" noProof="0" dirty="0"/>
              <a:t>, </a:t>
            </a:r>
            <a:r>
              <a:rPr lang="en-US" altLang="en-US" noProof="0" dirty="0" err="1"/>
              <a:t>EtherCAT</a:t>
            </a:r>
            <a:r>
              <a:rPr lang="en-US" altLang="en-US" noProof="0" dirty="0"/>
              <a:t> G</a:t>
            </a:r>
            <a:r>
              <a:rPr lang="en-US" altLang="en-US" baseline="30000" noProof="0" dirty="0"/>
              <a:t>®</a:t>
            </a:r>
            <a:r>
              <a:rPr lang="en-US" altLang="en-US" noProof="0" dirty="0"/>
              <a:t>, </a:t>
            </a:r>
            <a:r>
              <a:rPr lang="en-US" altLang="en-US" noProof="0" dirty="0" err="1"/>
              <a:t>EtherCAT</a:t>
            </a:r>
            <a:r>
              <a:rPr lang="en-US" altLang="en-US" noProof="0" dirty="0"/>
              <a:t> G10</a:t>
            </a:r>
            <a:r>
              <a:rPr lang="en-US" altLang="en-US" baseline="30000" noProof="0" dirty="0"/>
              <a:t>®</a:t>
            </a:r>
            <a:r>
              <a:rPr lang="en-US" altLang="en-US" noProof="0" dirty="0"/>
              <a:t>, </a:t>
            </a:r>
            <a:r>
              <a:rPr lang="en-US" altLang="en-US" noProof="0" dirty="0" err="1"/>
              <a:t>EtherCAT</a:t>
            </a:r>
            <a:r>
              <a:rPr lang="en-US" altLang="en-US" noProof="0" dirty="0"/>
              <a:t> P</a:t>
            </a:r>
            <a:r>
              <a:rPr lang="en-US" altLang="en-US" baseline="30000" noProof="0" dirty="0"/>
              <a:t>®</a:t>
            </a:r>
            <a:r>
              <a:rPr lang="en-US" altLang="en-US" noProof="0" dirty="0"/>
              <a:t>, Safety over </a:t>
            </a:r>
            <a:r>
              <a:rPr lang="en-US" altLang="en-US" noProof="0" dirty="0" err="1"/>
              <a:t>EtherCAT</a:t>
            </a:r>
            <a:r>
              <a:rPr lang="en-US" altLang="en-US" baseline="30000" noProof="0" dirty="0"/>
              <a:t>®</a:t>
            </a:r>
            <a:r>
              <a:rPr lang="en-US" altLang="en-US" noProof="0" dirty="0"/>
              <a:t>, </a:t>
            </a:r>
            <a:r>
              <a:rPr lang="en-US" altLang="en-US" noProof="0" dirty="0" err="1"/>
              <a:t>TwinSAFE</a:t>
            </a:r>
            <a:r>
              <a:rPr lang="en-US" altLang="en-US" baseline="30000" noProof="0" dirty="0"/>
              <a:t>®</a:t>
            </a:r>
            <a:r>
              <a:rPr lang="en-US" altLang="en-US" noProof="0" dirty="0"/>
              <a:t>, XFC</a:t>
            </a:r>
            <a:r>
              <a:rPr lang="en-US" altLang="en-US" baseline="30000" noProof="0" dirty="0"/>
              <a:t>®</a:t>
            </a:r>
            <a:r>
              <a:rPr lang="en-US" altLang="en-US" noProof="0" dirty="0"/>
              <a:t>, XTS</a:t>
            </a:r>
            <a:r>
              <a:rPr lang="en-US" altLang="en-US" baseline="30000" noProof="0" dirty="0"/>
              <a:t>®</a:t>
            </a:r>
            <a:r>
              <a:rPr lang="en-US" altLang="en-US" noProof="0" dirty="0"/>
              <a:t> and </a:t>
            </a:r>
            <a:r>
              <a:rPr lang="en-US" altLang="en-US" noProof="0" dirty="0" err="1"/>
              <a:t>XPlanar</a:t>
            </a:r>
            <a:r>
              <a:rPr lang="en-US" altLang="en-US" baseline="30000" noProof="0" dirty="0"/>
              <a:t>®</a:t>
            </a:r>
            <a:r>
              <a:rPr lang="en-US" altLang="en-US" noProof="0" dirty="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dirty="0"/>
          </a:p>
          <a:p>
            <a:pPr lvl="0"/>
            <a:r>
              <a:rPr lang="en-US" altLang="en-US" noProof="0"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dirty="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pic>
        <p:nvPicPr>
          <p:cNvPr id="2" name="Title Picture Versio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8400" y="0"/>
            <a:ext cx="6094476"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dirty="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dirty="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pic>
        <p:nvPicPr>
          <p:cNvPr id="2" name="Title Picture versio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8" name="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828" r:id="rId4"/>
    <p:sldLayoutId id="2147483798" r:id="rId5"/>
    <p:sldLayoutId id="2147483713" r:id="rId6"/>
    <p:sldLayoutId id="2147483714" r:id="rId7"/>
    <p:sldLayoutId id="2147483717" r:id="rId8"/>
    <p:sldLayoutId id="2147483800" r:id="rId9"/>
    <p:sldLayoutId id="2147483715" r:id="rId10"/>
    <p:sldLayoutId id="2147483716" r:id="rId11"/>
    <p:sldLayoutId id="2147483720" r:id="rId12"/>
    <p:sldLayoutId id="2147483813" r:id="rId13"/>
    <p:sldLayoutId id="2147483814" r:id="rId14"/>
    <p:sldLayoutId id="2147483825" r:id="rId15"/>
    <p:sldLayoutId id="2147483816" r:id="rId16"/>
    <p:sldLayoutId id="2147483815" r:id="rId17"/>
    <p:sldLayoutId id="2147483820" r:id="rId18"/>
    <p:sldLayoutId id="2147483821" r:id="rId19"/>
    <p:sldLayoutId id="2147483822" r:id="rId20"/>
    <p:sldLayoutId id="2147483819" r:id="rId21"/>
    <p:sldLayoutId id="2147483817" r:id="rId22"/>
    <p:sldLayoutId id="2147483818" r:id="rId23"/>
    <p:sldLayoutId id="2147483829" r:id="rId24"/>
    <p:sldLayoutId id="2147483824" r:id="rId25"/>
    <p:sldLayoutId id="2147483826" r:id="rId26"/>
    <p:sldLayoutId id="2147483827" r:id="rId27"/>
    <p:sldLayoutId id="2147483830"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8.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9.png"/><Relationship Id="rId10" Type="http://schemas.openxmlformats.org/officeDocument/2006/relationships/image" Target="../media/image48.png"/><Relationship Id="rId4" Type="http://schemas.openxmlformats.org/officeDocument/2006/relationships/image" Target="../media/image8.png"/><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9.png"/><Relationship Id="rId10" Type="http://schemas.openxmlformats.org/officeDocument/2006/relationships/image" Target="../media/image46.png"/><Relationship Id="rId4" Type="http://schemas.openxmlformats.org/officeDocument/2006/relationships/image" Target="../media/image8.png"/><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91B2B5-4A86-4C77-976E-05B1DC873C69}"/>
              </a:ext>
            </a:extLst>
          </p:cNvPr>
          <p:cNvSpPr>
            <a:spLocks noGrp="1"/>
          </p:cNvSpPr>
          <p:nvPr>
            <p:ph type="title"/>
          </p:nvPr>
        </p:nvSpPr>
        <p:spPr/>
        <p:txBody>
          <a:bodyPr/>
          <a:lstStyle/>
          <a:p>
            <a:r>
              <a:rPr lang="en-US" dirty="0"/>
              <a:t>Tc/BSD Hypervisor Hands-on	</a:t>
            </a:r>
          </a:p>
        </p:txBody>
      </p:sp>
      <p:pic>
        <p:nvPicPr>
          <p:cNvPr id="18" name="Picture Placeholder 20" descr="A picture containing shape&#10;&#10;Description automatically generated">
            <a:extLst>
              <a:ext uri="{FF2B5EF4-FFF2-40B4-BE49-F238E27FC236}">
                <a16:creationId xmlns:a16="http://schemas.microsoft.com/office/drawing/2014/main" id="{9AFDD89A-FAA8-4CAB-86CE-1CADFA2CE0C2}"/>
              </a:ext>
            </a:extLst>
          </p:cNvPr>
          <p:cNvPicPr>
            <a:picLocks noChangeAspect="1"/>
          </p:cNvPicPr>
          <p:nvPr/>
        </p:nvPicPr>
        <p:blipFill rotWithShape="1">
          <a:blip r:embed="rId2"/>
          <a:srcRect l="-92" r="-567" b="-2197"/>
          <a:stretch/>
        </p:blipFill>
        <p:spPr>
          <a:xfrm>
            <a:off x="838200" y="2057400"/>
            <a:ext cx="10287001" cy="4038600"/>
          </a:xfrm>
          <a:prstGeom prst="rect">
            <a:avLst/>
          </a:prstGeom>
        </p:spPr>
      </p:pic>
    </p:spTree>
    <p:extLst>
      <p:ext uri="{BB962C8B-B14F-4D97-AF65-F5344CB8AC3E}">
        <p14:creationId xmlns:p14="http://schemas.microsoft.com/office/powerpoint/2010/main" val="4289524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B8021-28F8-5E06-A365-ADD820740C12}"/>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0961AA5A-C866-FCFA-17DC-F352741164F1}"/>
              </a:ext>
            </a:extLst>
          </p:cNvPr>
          <p:cNvPicPr>
            <a:picLocks noChangeAspect="1"/>
          </p:cNvPicPr>
          <p:nvPr/>
        </p:nvPicPr>
        <p:blipFill>
          <a:blip r:embed="rId2"/>
          <a:stretch>
            <a:fillRect/>
          </a:stretch>
        </p:blipFill>
        <p:spPr>
          <a:xfrm>
            <a:off x="2362200" y="1143000"/>
            <a:ext cx="7162800" cy="5602334"/>
          </a:xfrm>
          <a:prstGeom prst="rect">
            <a:avLst/>
          </a:prstGeom>
        </p:spPr>
      </p:pic>
      <p:sp>
        <p:nvSpPr>
          <p:cNvPr id="7" name="Rectangle 6">
            <a:extLst>
              <a:ext uri="{FF2B5EF4-FFF2-40B4-BE49-F238E27FC236}">
                <a16:creationId xmlns:a16="http://schemas.microsoft.com/office/drawing/2014/main" id="{CE45DE75-AF25-6202-5D7F-08060E418737}"/>
              </a:ext>
            </a:extLst>
          </p:cNvPr>
          <p:cNvSpPr/>
          <p:nvPr/>
        </p:nvSpPr>
        <p:spPr>
          <a:xfrm>
            <a:off x="2362199" y="5427526"/>
            <a:ext cx="5116647" cy="38100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356276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B25E1C-A31A-4C0D-A4FF-5DDC55896BC0}"/>
              </a:ext>
            </a:extLst>
          </p:cNvPr>
          <p:cNvSpPr>
            <a:spLocks noGrp="1"/>
          </p:cNvSpPr>
          <p:nvPr>
            <p:ph type="body" sz="quarter" idx="15"/>
          </p:nvPr>
        </p:nvSpPr>
        <p:spPr>
          <a:xfrm>
            <a:off x="2" y="1090800"/>
            <a:ext cx="7924799" cy="5331600"/>
          </a:xfrm>
        </p:spPr>
        <p:txBody>
          <a:bodyPr/>
          <a:lstStyle/>
          <a:p>
            <a:pPr>
              <a:buFont typeface="Wingdings" panose="05000000000000000000" pitchFamily="2" charset="2"/>
              <a:buChar char="Ø"/>
            </a:pPr>
            <a:r>
              <a:rPr lang="en-US" dirty="0"/>
              <a:t>Set up firewall rules for the VM and </a:t>
            </a:r>
            <a:r>
              <a:rPr lang="en-US" dirty="0">
                <a:latin typeface="+mn-lt"/>
              </a:rPr>
              <a:t>ADS communication</a:t>
            </a:r>
          </a:p>
          <a:p>
            <a:pPr marL="819150" lvl="1" indent="-457200">
              <a:buFont typeface="Wingdings" panose="05000000000000000000" pitchFamily="2" charset="2"/>
              <a:buChar char="Ø"/>
            </a:pPr>
            <a:r>
              <a:rPr lang="en-US" dirty="0">
                <a:latin typeface="+mn-lt"/>
              </a:rPr>
              <a:t>/</a:t>
            </a:r>
            <a:r>
              <a:rPr lang="en-US" dirty="0" err="1">
                <a:latin typeface="+mn-lt"/>
              </a:rPr>
              <a:t>etc</a:t>
            </a:r>
            <a:r>
              <a:rPr lang="en-US" dirty="0">
                <a:latin typeface="+mn-lt"/>
              </a:rPr>
              <a:t>/</a:t>
            </a:r>
            <a:r>
              <a:rPr lang="en-US" dirty="0" err="1">
                <a:latin typeface="+mn-lt"/>
              </a:rPr>
              <a:t>pf.conf</a:t>
            </a:r>
            <a:r>
              <a:rPr lang="en-US" dirty="0">
                <a:latin typeface="+mn-lt"/>
              </a:rPr>
              <a:t> is the default configuration file for the BSD firewall.</a:t>
            </a:r>
          </a:p>
          <a:p>
            <a:pPr marL="819150" lvl="1" indent="-457200">
              <a:buFont typeface="Wingdings" panose="05000000000000000000" pitchFamily="2" charset="2"/>
              <a:buChar char="Ø"/>
            </a:pPr>
            <a:r>
              <a:rPr lang="en-US" dirty="0">
                <a:effectLst/>
                <a:latin typeface="+mn-lt"/>
              </a:rPr>
              <a:t>We have another file in </a:t>
            </a:r>
            <a:r>
              <a:rPr lang="en-US" dirty="0">
                <a:latin typeface="+mn-lt"/>
              </a:rPr>
              <a:t>/</a:t>
            </a:r>
            <a:r>
              <a:rPr lang="en-US" dirty="0" err="1">
                <a:latin typeface="+mn-lt"/>
              </a:rPr>
              <a:t>etc</a:t>
            </a:r>
            <a:r>
              <a:rPr lang="en-US" dirty="0">
                <a:latin typeface="+mn-lt"/>
              </a:rPr>
              <a:t>/</a:t>
            </a:r>
            <a:r>
              <a:rPr lang="en-US" dirty="0" err="1">
                <a:effectLst/>
                <a:latin typeface="+mn-lt"/>
              </a:rPr>
              <a:t>pf.conf.d</a:t>
            </a:r>
            <a:r>
              <a:rPr lang="en-US" dirty="0">
                <a:effectLst/>
                <a:latin typeface="+mn-lt"/>
              </a:rPr>
              <a:t>/ named </a:t>
            </a:r>
            <a:r>
              <a:rPr lang="en-US" dirty="0" err="1">
                <a:effectLst/>
                <a:latin typeface="+mn-lt"/>
              </a:rPr>
              <a:t>bhf</a:t>
            </a:r>
            <a:r>
              <a:rPr lang="en-US" dirty="0">
                <a:effectLst/>
                <a:latin typeface="+mn-lt"/>
              </a:rPr>
              <a:t> for Beckhoff specific rules</a:t>
            </a:r>
          </a:p>
          <a:p>
            <a:pPr lvl="1"/>
            <a:endParaRPr lang="en-US" dirty="0"/>
          </a:p>
        </p:txBody>
      </p:sp>
      <p:sp>
        <p:nvSpPr>
          <p:cNvPr id="7" name="Title 3">
            <a:extLst>
              <a:ext uri="{FF2B5EF4-FFF2-40B4-BE49-F238E27FC236}">
                <a16:creationId xmlns:a16="http://schemas.microsoft.com/office/drawing/2014/main" id="{DBBDB52B-BC97-0884-8A16-DC1E6DEDC661}"/>
              </a:ext>
            </a:extLst>
          </p:cNvPr>
          <p:cNvSpPr>
            <a:spLocks noGrp="1"/>
          </p:cNvSpPr>
          <p:nvPr>
            <p:ph type="title"/>
          </p:nvPr>
        </p:nvSpPr>
        <p:spPr>
          <a:xfrm>
            <a:off x="-1" y="450787"/>
            <a:ext cx="10137600" cy="629367"/>
          </a:xfrm>
        </p:spPr>
        <p:txBody>
          <a:bodyPr/>
          <a:lstStyle/>
          <a:p>
            <a:r>
              <a:rPr lang="en-US" dirty="0"/>
              <a:t>Set up the Network Configuration - Firewall</a:t>
            </a:r>
          </a:p>
        </p:txBody>
      </p:sp>
    </p:spTree>
    <p:extLst>
      <p:ext uri="{BB962C8B-B14F-4D97-AF65-F5344CB8AC3E}">
        <p14:creationId xmlns:p14="http://schemas.microsoft.com/office/powerpoint/2010/main" val="2054336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67083-415A-2A6E-62C6-286D11F046B4}"/>
              </a:ext>
            </a:extLst>
          </p:cNvPr>
          <p:cNvSpPr>
            <a:spLocks noGrp="1"/>
          </p:cNvSpPr>
          <p:nvPr>
            <p:ph type="body" sz="quarter" idx="15"/>
          </p:nvPr>
        </p:nvSpPr>
        <p:spPr>
          <a:xfrm>
            <a:off x="2" y="1090800"/>
            <a:ext cx="6553198" cy="5331600"/>
          </a:xfrm>
        </p:spPr>
        <p:txBody>
          <a:bodyPr/>
          <a:lstStyle/>
          <a:p>
            <a:pPr marL="819150" lvl="1" indent="-457200">
              <a:buFont typeface="Wingdings" panose="05000000000000000000" pitchFamily="2" charset="2"/>
              <a:buChar char="Ø"/>
            </a:pPr>
            <a:r>
              <a:rPr lang="en-US" dirty="0">
                <a:latin typeface="+mn-lt"/>
              </a:rPr>
              <a:t>To open the configuration file use the command</a:t>
            </a:r>
          </a:p>
          <a:p>
            <a:pPr marL="717550" lvl="2" indent="0">
              <a:buNone/>
            </a:pPr>
            <a:r>
              <a:rPr lang="en-US" sz="1400" dirty="0">
                <a:latin typeface="Cambria" panose="02040503050406030204" pitchFamily="18" charset="0"/>
                <a:ea typeface="Cambria" panose="02040503050406030204" pitchFamily="18" charset="0"/>
              </a:rPr>
              <a:t>	</a:t>
            </a:r>
            <a:r>
              <a:rPr lang="en-US" sz="1400" dirty="0" err="1">
                <a:highlight>
                  <a:srgbClr val="C0C0C0"/>
                </a:highlight>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FF00"/>
                </a:highlight>
                <a:latin typeface="Cambria" panose="02040503050406030204" pitchFamily="18" charset="0"/>
                <a:ea typeface="Cambria" panose="02040503050406030204" pitchFamily="18" charset="0"/>
              </a:rPr>
              <a:t>ee</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a:t>
            </a:r>
            <a:r>
              <a:rPr lang="en-US" sz="1400" dirty="0" err="1">
                <a:highlight>
                  <a:srgbClr val="C0C0C0"/>
                </a:highlight>
                <a:latin typeface="Cambria" panose="02040503050406030204" pitchFamily="18" charset="0"/>
                <a:ea typeface="Cambria" panose="02040503050406030204" pitchFamily="18" charset="0"/>
              </a:rPr>
              <a:t>etc</a:t>
            </a:r>
            <a:r>
              <a:rPr lang="en-US" sz="1400" dirty="0">
                <a:highlight>
                  <a:srgbClr val="C0C0C0"/>
                </a:highlight>
                <a:latin typeface="Cambria" panose="02040503050406030204" pitchFamily="18" charset="0"/>
                <a:ea typeface="Cambria" panose="02040503050406030204" pitchFamily="18" charset="0"/>
              </a:rPr>
              <a:t>/</a:t>
            </a:r>
            <a:r>
              <a:rPr lang="en-US" sz="1400" dirty="0" err="1">
                <a:highlight>
                  <a:srgbClr val="C0C0C0"/>
                </a:highlight>
                <a:latin typeface="Cambria" panose="02040503050406030204" pitchFamily="18" charset="0"/>
                <a:ea typeface="Cambria" panose="02040503050406030204" pitchFamily="18" charset="0"/>
              </a:rPr>
              <a:t>pf.conf.d</a:t>
            </a:r>
            <a:r>
              <a:rPr lang="en-US" sz="1400" dirty="0">
                <a:highlight>
                  <a:srgbClr val="C0C0C0"/>
                </a:highlight>
                <a:latin typeface="Cambria" panose="02040503050406030204" pitchFamily="18" charset="0"/>
                <a:ea typeface="Cambria" panose="02040503050406030204" pitchFamily="18" charset="0"/>
              </a:rPr>
              <a:t>/</a:t>
            </a:r>
            <a:r>
              <a:rPr lang="en-US" sz="1400" dirty="0" err="1">
                <a:highlight>
                  <a:srgbClr val="C0C0C0"/>
                </a:highlight>
                <a:latin typeface="Cambria" panose="02040503050406030204" pitchFamily="18" charset="0"/>
                <a:ea typeface="Cambria" panose="02040503050406030204" pitchFamily="18" charset="0"/>
              </a:rPr>
              <a:t>bhf</a:t>
            </a:r>
            <a:endParaRPr lang="en-US" sz="1400" dirty="0">
              <a:highlight>
                <a:srgbClr val="C0C0C0"/>
              </a:highlight>
              <a:latin typeface="Cambria" panose="02040503050406030204" pitchFamily="18" charset="0"/>
              <a:ea typeface="Cambria" panose="02040503050406030204" pitchFamily="18" charset="0"/>
            </a:endParaRPr>
          </a:p>
          <a:p>
            <a:pPr marL="819150" lvl="1" indent="-457200">
              <a:buFont typeface="Wingdings" panose="05000000000000000000" pitchFamily="2" charset="2"/>
              <a:buChar char="Ø"/>
            </a:pPr>
            <a:r>
              <a:rPr lang="en-US" dirty="0">
                <a:latin typeface="+mn-lt"/>
              </a:rPr>
              <a:t>We can add the following lines to that file to allow Communication to the VM</a:t>
            </a:r>
          </a:p>
          <a:p>
            <a:pPr marL="1174750" lvl="2" indent="-457200">
              <a:buFont typeface="Wingdings" panose="05000000000000000000" pitchFamily="2" charset="2"/>
              <a:buChar char="Ø"/>
            </a:pPr>
            <a:r>
              <a:rPr lang="en-US" dirty="0">
                <a:effectLst/>
                <a:latin typeface="+mn-lt"/>
              </a:rPr>
              <a:t>pass in quick on bridge0</a:t>
            </a:r>
          </a:p>
          <a:p>
            <a:pPr marL="1174750" lvl="2" indent="-457200">
              <a:buFont typeface="Wingdings" panose="05000000000000000000" pitchFamily="2" charset="2"/>
              <a:buChar char="Ø"/>
            </a:pPr>
            <a:r>
              <a:rPr lang="en-US" dirty="0">
                <a:effectLst/>
                <a:latin typeface="+mn-lt"/>
              </a:rPr>
              <a:t>pass in quick proto </a:t>
            </a:r>
            <a:r>
              <a:rPr lang="en-US" dirty="0" err="1">
                <a:effectLst/>
                <a:latin typeface="+mn-lt"/>
              </a:rPr>
              <a:t>tcp</a:t>
            </a:r>
            <a:r>
              <a:rPr lang="en-US" dirty="0">
                <a:effectLst/>
                <a:latin typeface="+mn-lt"/>
              </a:rPr>
              <a:t> to port 5900</a:t>
            </a:r>
          </a:p>
          <a:p>
            <a:pPr marL="819150" lvl="1" indent="-457200">
              <a:buFont typeface="Wingdings" panose="05000000000000000000" pitchFamily="2" charset="2"/>
              <a:buChar char="Ø"/>
            </a:pPr>
            <a:r>
              <a:rPr lang="en-US" dirty="0">
                <a:latin typeface="+mn-lt"/>
              </a:rPr>
              <a:t>Enable unencrypted ADS as well</a:t>
            </a:r>
          </a:p>
          <a:p>
            <a:pPr marL="1174750" lvl="2" indent="-457200">
              <a:buFont typeface="Wingdings" panose="05000000000000000000" pitchFamily="2" charset="2"/>
              <a:buChar char="Ø"/>
            </a:pPr>
            <a:r>
              <a:rPr lang="en-US" dirty="0">
                <a:latin typeface="+mn-lt"/>
              </a:rPr>
              <a:t>pass in quick proto </a:t>
            </a:r>
            <a:r>
              <a:rPr lang="en-US" dirty="0" err="1">
                <a:latin typeface="+mn-lt"/>
              </a:rPr>
              <a:t>tcp</a:t>
            </a:r>
            <a:r>
              <a:rPr lang="en-US" dirty="0">
                <a:latin typeface="+mn-lt"/>
              </a:rPr>
              <a:t> to port 48898</a:t>
            </a:r>
          </a:p>
          <a:p>
            <a:pPr marL="819150" lvl="1" indent="-457200">
              <a:buFont typeface="Wingdings" panose="05000000000000000000" pitchFamily="2" charset="2"/>
              <a:buChar char="Ø"/>
            </a:pPr>
            <a:r>
              <a:rPr lang="en-US" dirty="0">
                <a:effectLst/>
                <a:latin typeface="+mn-lt"/>
              </a:rPr>
              <a:t>Exit and save</a:t>
            </a:r>
          </a:p>
          <a:p>
            <a:pPr marL="819150" lvl="1" indent="-457200">
              <a:buFont typeface="Wingdings" panose="05000000000000000000" pitchFamily="2" charset="2"/>
              <a:buChar char="Ø"/>
            </a:pPr>
            <a:r>
              <a:rPr lang="en-US" dirty="0">
                <a:effectLst/>
                <a:latin typeface="+mn-lt"/>
              </a:rPr>
              <a:t>To enable the rules use the command </a:t>
            </a:r>
          </a:p>
          <a:p>
            <a:pPr marL="717550" lvl="2" indent="0">
              <a:buNone/>
            </a:pPr>
            <a:r>
              <a:rPr lang="en-US" sz="1400" dirty="0">
                <a:latin typeface="Cambria" panose="02040503050406030204" pitchFamily="18" charset="0"/>
                <a:ea typeface="Cambria" panose="02040503050406030204" pitchFamily="18" charset="0"/>
              </a:rPr>
              <a:t>	</a:t>
            </a:r>
            <a:r>
              <a:rPr lang="en-US" sz="1400" dirty="0" err="1">
                <a:highlight>
                  <a:srgbClr val="C0C0C0"/>
                </a:highlight>
                <a:latin typeface="Cambria" panose="02040503050406030204" pitchFamily="18" charset="0"/>
                <a:ea typeface="Cambria" panose="02040503050406030204" pitchFamily="18" charset="0"/>
              </a:rPr>
              <a:t>d</a:t>
            </a:r>
            <a:r>
              <a:rPr lang="en-US" sz="1400" dirty="0" err="1">
                <a:effectLst/>
                <a:highlight>
                  <a:srgbClr val="C0C0C0"/>
                </a:highlight>
                <a:latin typeface="Cambria" panose="02040503050406030204" pitchFamily="18" charset="0"/>
                <a:ea typeface="Cambria" panose="02040503050406030204" pitchFamily="18" charset="0"/>
              </a:rPr>
              <a:t>oas</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FF00"/>
                </a:highlight>
                <a:latin typeface="Cambria" panose="02040503050406030204" pitchFamily="18" charset="0"/>
                <a:ea typeface="Cambria" panose="02040503050406030204" pitchFamily="18" charset="0"/>
              </a:rPr>
              <a:t>pfctl</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–f</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etc</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pf.conf.d</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bhf</a:t>
            </a:r>
            <a:r>
              <a:rPr lang="en-US" sz="1400" spc="340" dirty="0">
                <a:effectLst/>
                <a:highlight>
                  <a:srgbClr val="FFFF00"/>
                </a:highlight>
                <a:latin typeface="Cambria" panose="02040503050406030204" pitchFamily="18" charset="0"/>
                <a:ea typeface="Cambria" panose="02040503050406030204" pitchFamily="18" charset="0"/>
              </a:rPr>
              <a:t> </a:t>
            </a:r>
            <a:r>
              <a:rPr lang="en-US" dirty="0">
                <a:effectLst/>
                <a:latin typeface="Cambria" panose="02040503050406030204" pitchFamily="18" charset="0"/>
                <a:ea typeface="Cambria" panose="02040503050406030204" pitchFamily="18" charset="0"/>
              </a:rPr>
              <a:t>	</a:t>
            </a:r>
          </a:p>
          <a:p>
            <a:endParaRPr lang="en-US" dirty="0"/>
          </a:p>
        </p:txBody>
      </p:sp>
      <p:sp>
        <p:nvSpPr>
          <p:cNvPr id="4" name="Title 3">
            <a:extLst>
              <a:ext uri="{FF2B5EF4-FFF2-40B4-BE49-F238E27FC236}">
                <a16:creationId xmlns:a16="http://schemas.microsoft.com/office/drawing/2014/main" id="{9F9C9681-26D5-75CF-6636-6844CD803894}"/>
              </a:ext>
            </a:extLst>
          </p:cNvPr>
          <p:cNvSpPr>
            <a:spLocks noGrp="1"/>
          </p:cNvSpPr>
          <p:nvPr>
            <p:ph type="title"/>
          </p:nvPr>
        </p:nvSpPr>
        <p:spPr/>
        <p:txBody>
          <a:bodyPr/>
          <a:lstStyle/>
          <a:p>
            <a:r>
              <a:rPr lang="en-US" dirty="0"/>
              <a:t>Set up the Network Configuration – Firewall Cont.</a:t>
            </a:r>
          </a:p>
        </p:txBody>
      </p:sp>
      <p:pic>
        <p:nvPicPr>
          <p:cNvPr id="5" name="Picture Placeholder 4">
            <a:extLst>
              <a:ext uri="{FF2B5EF4-FFF2-40B4-BE49-F238E27FC236}">
                <a16:creationId xmlns:a16="http://schemas.microsoft.com/office/drawing/2014/main" id="{A3191D88-4196-57FA-F6C4-A026085C1206}"/>
              </a:ext>
            </a:extLst>
          </p:cNvPr>
          <p:cNvPicPr>
            <a:picLocks noGrp="1" noChangeAspect="1"/>
          </p:cNvPicPr>
          <p:nvPr>
            <p:ph type="pic" sz="quarter" idx="14"/>
          </p:nvPr>
        </p:nvPicPr>
        <p:blipFill>
          <a:blip r:embed="rId2"/>
          <a:srcRect t="9794" b="9794"/>
          <a:stretch>
            <a:fillRect/>
          </a:stretch>
        </p:blipFill>
        <p:spPr>
          <a:xfrm>
            <a:off x="6631880" y="1188413"/>
            <a:ext cx="5533649" cy="5233987"/>
          </a:xfrm>
          <a:prstGeom prst="rect">
            <a:avLst/>
          </a:prstGeom>
        </p:spPr>
      </p:pic>
      <p:sp>
        <p:nvSpPr>
          <p:cNvPr id="6" name="Rectangle 5">
            <a:extLst>
              <a:ext uri="{FF2B5EF4-FFF2-40B4-BE49-F238E27FC236}">
                <a16:creationId xmlns:a16="http://schemas.microsoft.com/office/drawing/2014/main" id="{5C1C8825-7292-97D2-6FC7-AD2A3C1A7792}"/>
              </a:ext>
            </a:extLst>
          </p:cNvPr>
          <p:cNvSpPr/>
          <p:nvPr/>
        </p:nvSpPr>
        <p:spPr>
          <a:xfrm>
            <a:off x="6631880" y="3177139"/>
            <a:ext cx="2819400" cy="117107"/>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7" name="Rectangle 6">
            <a:extLst>
              <a:ext uri="{FF2B5EF4-FFF2-40B4-BE49-F238E27FC236}">
                <a16:creationId xmlns:a16="http://schemas.microsoft.com/office/drawing/2014/main" id="{4C5C1856-494A-6273-61D5-68FF30733CDA}"/>
              </a:ext>
            </a:extLst>
          </p:cNvPr>
          <p:cNvSpPr/>
          <p:nvPr/>
        </p:nvSpPr>
        <p:spPr>
          <a:xfrm>
            <a:off x="6553200" y="3453090"/>
            <a:ext cx="2819400" cy="50930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2212105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936A9B-E155-44BD-00EB-0D7B14D550FE}"/>
              </a:ext>
            </a:extLst>
          </p:cNvPr>
          <p:cNvSpPr>
            <a:spLocks noGrp="1"/>
          </p:cNvSpPr>
          <p:nvPr>
            <p:ph type="body" sz="quarter" idx="15"/>
          </p:nvPr>
        </p:nvSpPr>
        <p:spPr>
          <a:xfrm>
            <a:off x="2" y="1090800"/>
            <a:ext cx="11963398" cy="5331600"/>
          </a:xfrm>
        </p:spPr>
        <p:txBody>
          <a:bodyPr/>
          <a:lstStyle/>
          <a:p>
            <a:pPr marL="0" indent="0">
              <a:buNone/>
            </a:pPr>
            <a:r>
              <a:rPr lang="en-US" dirty="0"/>
              <a:t>For customers to have the option of creating their own custom guest OSs, they are going to need some scripting knowledge to get it running at startup. Especially if they want to try to create a Windows guest.</a:t>
            </a:r>
          </a:p>
          <a:p>
            <a:r>
              <a:rPr lang="en-US" dirty="0"/>
              <a:t>For starting the VM we can let the script debian-vm.sh handle the rest.</a:t>
            </a:r>
          </a:p>
          <a:p>
            <a:r>
              <a:rPr lang="en-US" dirty="0"/>
              <a:t>The script is meant to specifically launch a </a:t>
            </a:r>
            <a:r>
              <a:rPr lang="en-US" dirty="0" err="1"/>
              <a:t>bhyve</a:t>
            </a:r>
            <a:r>
              <a:rPr lang="en-US" dirty="0"/>
              <a:t> instance for a Debian VM.</a:t>
            </a:r>
          </a:p>
        </p:txBody>
      </p:sp>
      <p:sp>
        <p:nvSpPr>
          <p:cNvPr id="4" name="Title 3">
            <a:extLst>
              <a:ext uri="{FF2B5EF4-FFF2-40B4-BE49-F238E27FC236}">
                <a16:creationId xmlns:a16="http://schemas.microsoft.com/office/drawing/2014/main" id="{7D6FC225-2CF0-9DC6-79A7-3445922F0296}"/>
              </a:ext>
            </a:extLst>
          </p:cNvPr>
          <p:cNvSpPr>
            <a:spLocks noGrp="1"/>
          </p:cNvSpPr>
          <p:nvPr>
            <p:ph type="title"/>
          </p:nvPr>
        </p:nvSpPr>
        <p:spPr/>
        <p:txBody>
          <a:bodyPr/>
          <a:lstStyle/>
          <a:p>
            <a:r>
              <a:rPr lang="en-US" dirty="0"/>
              <a:t>Exploring the debian-vm.sh Script</a:t>
            </a:r>
          </a:p>
        </p:txBody>
      </p:sp>
    </p:spTree>
    <p:extLst>
      <p:ext uri="{BB962C8B-B14F-4D97-AF65-F5344CB8AC3E}">
        <p14:creationId xmlns:p14="http://schemas.microsoft.com/office/powerpoint/2010/main" val="19727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FFE242-544A-8DCA-10B7-BB0DBE4EC032}"/>
              </a:ext>
            </a:extLst>
          </p:cNvPr>
          <p:cNvSpPr>
            <a:spLocks noGrp="1"/>
          </p:cNvSpPr>
          <p:nvPr>
            <p:ph type="body" sz="quarter" idx="15"/>
          </p:nvPr>
        </p:nvSpPr>
        <p:spPr>
          <a:xfrm>
            <a:off x="2" y="1090800"/>
            <a:ext cx="10896598" cy="5331600"/>
          </a:xfrm>
        </p:spPr>
        <p:txBody>
          <a:bodyPr/>
          <a:lstStyle/>
          <a:p>
            <a:r>
              <a:rPr lang="en-US" dirty="0"/>
              <a:t>The variables here are mostly paths to the files and directories we created.</a:t>
            </a:r>
          </a:p>
          <a:p>
            <a:endParaRPr lang="en-US" dirty="0"/>
          </a:p>
          <a:p>
            <a:r>
              <a:rPr lang="en-US" dirty="0" err="1"/>
              <a:t>vm_name</a:t>
            </a:r>
            <a:r>
              <a:rPr lang="en-US" dirty="0"/>
              <a:t> is the given to the image file.</a:t>
            </a:r>
          </a:p>
          <a:p>
            <a:r>
              <a:rPr lang="en-US" dirty="0"/>
              <a:t>Iso_cd0 is the location of the previously downloaded installer cd. </a:t>
            </a:r>
          </a:p>
          <a:p>
            <a:r>
              <a:rPr lang="en-US" dirty="0" err="1"/>
              <a:t>vnc_port</a:t>
            </a:r>
            <a:r>
              <a:rPr lang="en-US" dirty="0"/>
              <a:t> will be the port we connect to using </a:t>
            </a:r>
            <a:r>
              <a:rPr lang="en-US" dirty="0" err="1"/>
              <a:t>UltraVNC</a:t>
            </a:r>
            <a:r>
              <a:rPr lang="en-US" dirty="0"/>
              <a:t> to interface with the Debian guest</a:t>
            </a:r>
          </a:p>
        </p:txBody>
      </p:sp>
      <p:sp>
        <p:nvSpPr>
          <p:cNvPr id="4" name="Title 3">
            <a:extLst>
              <a:ext uri="{FF2B5EF4-FFF2-40B4-BE49-F238E27FC236}">
                <a16:creationId xmlns:a16="http://schemas.microsoft.com/office/drawing/2014/main" id="{3914FA7B-AAC6-4F9A-0F0F-250F3D67052C}"/>
              </a:ext>
            </a:extLst>
          </p:cNvPr>
          <p:cNvSpPr>
            <a:spLocks noGrp="1"/>
          </p:cNvSpPr>
          <p:nvPr>
            <p:ph type="title"/>
          </p:nvPr>
        </p:nvSpPr>
        <p:spPr/>
        <p:txBody>
          <a:bodyPr/>
          <a:lstStyle/>
          <a:p>
            <a:r>
              <a:rPr lang="en-US" dirty="0"/>
              <a:t>Exploring the script - variables</a:t>
            </a:r>
          </a:p>
        </p:txBody>
      </p:sp>
      <p:pic>
        <p:nvPicPr>
          <p:cNvPr id="5" name="Picture 4">
            <a:extLst>
              <a:ext uri="{FF2B5EF4-FFF2-40B4-BE49-F238E27FC236}">
                <a16:creationId xmlns:a16="http://schemas.microsoft.com/office/drawing/2014/main" id="{F0642151-2D86-D80F-BC47-FBA9F852A56E}"/>
              </a:ext>
            </a:extLst>
          </p:cNvPr>
          <p:cNvPicPr>
            <a:picLocks noChangeAspect="1"/>
          </p:cNvPicPr>
          <p:nvPr/>
        </p:nvPicPr>
        <p:blipFill>
          <a:blip r:embed="rId2"/>
          <a:stretch>
            <a:fillRect/>
          </a:stretch>
        </p:blipFill>
        <p:spPr>
          <a:xfrm>
            <a:off x="2514600" y="4371958"/>
            <a:ext cx="6553200" cy="2061088"/>
          </a:xfrm>
          <a:prstGeom prst="rect">
            <a:avLst/>
          </a:prstGeom>
        </p:spPr>
      </p:pic>
    </p:spTree>
    <p:extLst>
      <p:ext uri="{BB962C8B-B14F-4D97-AF65-F5344CB8AC3E}">
        <p14:creationId xmlns:p14="http://schemas.microsoft.com/office/powerpoint/2010/main" val="3622772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59A7CD-DD63-6AF4-5007-7189131F65D8}"/>
              </a:ext>
            </a:extLst>
          </p:cNvPr>
          <p:cNvSpPr>
            <a:spLocks noGrp="1"/>
          </p:cNvSpPr>
          <p:nvPr>
            <p:ph type="body" sz="quarter" idx="15"/>
          </p:nvPr>
        </p:nvSpPr>
        <p:spPr>
          <a:xfrm>
            <a:off x="2" y="1090800"/>
            <a:ext cx="7543798" cy="5331600"/>
          </a:xfrm>
        </p:spPr>
        <p:txBody>
          <a:bodyPr/>
          <a:lstStyle/>
          <a:p>
            <a:r>
              <a:rPr lang="en-US" dirty="0"/>
              <a:t>After creating the variables, this is the next part to execute.</a:t>
            </a:r>
          </a:p>
          <a:p>
            <a:r>
              <a:rPr lang="en-US" dirty="0"/>
              <a:t>Its purpose is first to make sure the script is run with Admin rights, and to direct the flow to the correct command.</a:t>
            </a:r>
          </a:p>
          <a:p>
            <a:r>
              <a:rPr lang="en-US" dirty="0"/>
              <a:t>When calling the script, the arguments tell it what task to perform.</a:t>
            </a:r>
          </a:p>
          <a:p>
            <a:pPr lvl="1"/>
            <a:r>
              <a:rPr lang="en-US" dirty="0"/>
              <a:t>Config runs the rest of the configuration steps.</a:t>
            </a:r>
          </a:p>
          <a:p>
            <a:pPr lvl="1"/>
            <a:r>
              <a:rPr lang="en-US" dirty="0"/>
              <a:t>Run will call </a:t>
            </a:r>
            <a:r>
              <a:rPr lang="en-US" dirty="0" err="1"/>
              <a:t>Bhyve</a:t>
            </a:r>
            <a:r>
              <a:rPr lang="en-US" dirty="0"/>
              <a:t> to create the VM</a:t>
            </a:r>
          </a:p>
          <a:p>
            <a:pPr lvl="1"/>
            <a:r>
              <a:rPr lang="en-US" dirty="0"/>
              <a:t>Destroy deletes the instance and reverses the steps performed </a:t>
            </a:r>
            <a:r>
              <a:rPr lang="en-US"/>
              <a:t>in Config.</a:t>
            </a:r>
            <a:endParaRPr lang="en-US" dirty="0"/>
          </a:p>
          <a:p>
            <a:endParaRPr lang="en-US" dirty="0"/>
          </a:p>
        </p:txBody>
      </p:sp>
      <p:sp>
        <p:nvSpPr>
          <p:cNvPr id="4" name="Title 3">
            <a:extLst>
              <a:ext uri="{FF2B5EF4-FFF2-40B4-BE49-F238E27FC236}">
                <a16:creationId xmlns:a16="http://schemas.microsoft.com/office/drawing/2014/main" id="{BF62E75A-3D89-AED7-255E-5DAE687C5754}"/>
              </a:ext>
            </a:extLst>
          </p:cNvPr>
          <p:cNvSpPr>
            <a:spLocks noGrp="1"/>
          </p:cNvSpPr>
          <p:nvPr>
            <p:ph type="title"/>
          </p:nvPr>
        </p:nvSpPr>
        <p:spPr/>
        <p:txBody>
          <a:bodyPr/>
          <a:lstStyle/>
          <a:p>
            <a:r>
              <a:rPr lang="en-US" dirty="0"/>
              <a:t>Exploring the Script – The Main Instructions Section</a:t>
            </a:r>
          </a:p>
        </p:txBody>
      </p:sp>
      <p:pic>
        <p:nvPicPr>
          <p:cNvPr id="6" name="Picture 5">
            <a:extLst>
              <a:ext uri="{FF2B5EF4-FFF2-40B4-BE49-F238E27FC236}">
                <a16:creationId xmlns:a16="http://schemas.microsoft.com/office/drawing/2014/main" id="{735DB5F1-C7D0-AAD5-5390-4BC6331267E3}"/>
              </a:ext>
            </a:extLst>
          </p:cNvPr>
          <p:cNvPicPr>
            <a:picLocks noChangeAspect="1"/>
          </p:cNvPicPr>
          <p:nvPr/>
        </p:nvPicPr>
        <p:blipFill>
          <a:blip r:embed="rId2"/>
          <a:stretch>
            <a:fillRect/>
          </a:stretch>
        </p:blipFill>
        <p:spPr>
          <a:xfrm>
            <a:off x="7620000" y="1090800"/>
            <a:ext cx="3505200" cy="5782532"/>
          </a:xfrm>
          <a:prstGeom prst="rect">
            <a:avLst/>
          </a:prstGeom>
        </p:spPr>
      </p:pic>
    </p:spTree>
    <p:extLst>
      <p:ext uri="{BB962C8B-B14F-4D97-AF65-F5344CB8AC3E}">
        <p14:creationId xmlns:p14="http://schemas.microsoft.com/office/powerpoint/2010/main" val="314992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4E36D-8109-3183-66DD-7DB34522EA39}"/>
              </a:ext>
            </a:extLst>
          </p:cNvPr>
          <p:cNvSpPr>
            <a:spLocks noGrp="1"/>
          </p:cNvSpPr>
          <p:nvPr>
            <p:ph type="title"/>
          </p:nvPr>
        </p:nvSpPr>
        <p:spPr/>
        <p:txBody>
          <a:bodyPr/>
          <a:lstStyle/>
          <a:p>
            <a:r>
              <a:rPr lang="en-US" dirty="0"/>
              <a:t>Exploring the Script - Configuration</a:t>
            </a:r>
          </a:p>
        </p:txBody>
      </p:sp>
      <p:pic>
        <p:nvPicPr>
          <p:cNvPr id="5" name="Picture 4">
            <a:extLst>
              <a:ext uri="{FF2B5EF4-FFF2-40B4-BE49-F238E27FC236}">
                <a16:creationId xmlns:a16="http://schemas.microsoft.com/office/drawing/2014/main" id="{AA068188-0CA6-1FA2-E107-A1511596F0E8}"/>
              </a:ext>
            </a:extLst>
          </p:cNvPr>
          <p:cNvPicPr>
            <a:picLocks noChangeAspect="1"/>
          </p:cNvPicPr>
          <p:nvPr/>
        </p:nvPicPr>
        <p:blipFill>
          <a:blip r:embed="rId3"/>
          <a:stretch>
            <a:fillRect/>
          </a:stretch>
        </p:blipFill>
        <p:spPr>
          <a:xfrm>
            <a:off x="80456" y="2024238"/>
            <a:ext cx="12120596" cy="3385962"/>
          </a:xfrm>
          <a:prstGeom prst="rect">
            <a:avLst/>
          </a:prstGeom>
        </p:spPr>
      </p:pic>
      <p:sp>
        <p:nvSpPr>
          <p:cNvPr id="9" name="Rectangle 8">
            <a:extLst>
              <a:ext uri="{FF2B5EF4-FFF2-40B4-BE49-F238E27FC236}">
                <a16:creationId xmlns:a16="http://schemas.microsoft.com/office/drawing/2014/main" id="{475B2B82-1417-9680-01F5-A7334F447F19}"/>
              </a:ext>
            </a:extLst>
          </p:cNvPr>
          <p:cNvSpPr/>
          <p:nvPr/>
        </p:nvSpPr>
        <p:spPr>
          <a:xfrm>
            <a:off x="533400" y="2362200"/>
            <a:ext cx="8915400" cy="6858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0" name="Rectangle 9">
            <a:extLst>
              <a:ext uri="{FF2B5EF4-FFF2-40B4-BE49-F238E27FC236}">
                <a16:creationId xmlns:a16="http://schemas.microsoft.com/office/drawing/2014/main" id="{1BB7461D-3748-72C0-D3FF-3D6BAD6395CE}"/>
              </a:ext>
            </a:extLst>
          </p:cNvPr>
          <p:cNvSpPr/>
          <p:nvPr/>
        </p:nvSpPr>
        <p:spPr>
          <a:xfrm>
            <a:off x="548640" y="3200400"/>
            <a:ext cx="3489960" cy="685800"/>
          </a:xfrm>
          <a:prstGeom prst="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1" name="Rectangle 10">
            <a:extLst>
              <a:ext uri="{FF2B5EF4-FFF2-40B4-BE49-F238E27FC236}">
                <a16:creationId xmlns:a16="http://schemas.microsoft.com/office/drawing/2014/main" id="{BFCFF8F4-0115-A8BC-57B8-8203CB4684DB}"/>
              </a:ext>
            </a:extLst>
          </p:cNvPr>
          <p:cNvSpPr/>
          <p:nvPr/>
        </p:nvSpPr>
        <p:spPr>
          <a:xfrm>
            <a:off x="533400" y="4292237"/>
            <a:ext cx="4343400" cy="538047"/>
          </a:xfrm>
          <a:prstGeom prst="rect">
            <a:avLst/>
          </a:prstGeom>
          <a:noFill/>
          <a:ln w="19050" cap="flat" cmpd="sng" algn="ctr">
            <a:solidFill>
              <a:srgbClr val="ED53D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270160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2573EA-3ECD-C42D-82F1-98B44F2D65EC}"/>
              </a:ext>
            </a:extLst>
          </p:cNvPr>
          <p:cNvSpPr>
            <a:spLocks noGrp="1"/>
          </p:cNvSpPr>
          <p:nvPr>
            <p:ph type="body" sz="quarter" idx="15"/>
          </p:nvPr>
        </p:nvSpPr>
        <p:spPr>
          <a:xfrm>
            <a:off x="6096000" y="1080154"/>
            <a:ext cx="6098400" cy="5331600"/>
          </a:xfrm>
        </p:spPr>
        <p:txBody>
          <a:bodyPr/>
          <a:lstStyle/>
          <a:p>
            <a:r>
              <a:rPr lang="en-US" sz="1600" dirty="0" err="1"/>
              <a:t>Bhyve</a:t>
            </a:r>
            <a:r>
              <a:rPr lang="en-US" sz="1600" dirty="0"/>
              <a:t> is the command. We’re are passing 1 CPU core and 1GB of Memory.</a:t>
            </a:r>
          </a:p>
          <a:p>
            <a:r>
              <a:rPr lang="en-US" sz="1600" dirty="0"/>
              <a:t>-A tells </a:t>
            </a:r>
            <a:r>
              <a:rPr lang="en-US" sz="1600" dirty="0" err="1"/>
              <a:t>Bhyve</a:t>
            </a:r>
            <a:r>
              <a:rPr lang="en-US" sz="1600" dirty="0"/>
              <a:t> to create an ACPI table, and –H to yield the CPU thread when a halt instruction is detected.</a:t>
            </a:r>
          </a:p>
          <a:p>
            <a:r>
              <a:rPr lang="en-US" sz="1600" dirty="0"/>
              <a:t>-l is passing the boot firmware.</a:t>
            </a:r>
          </a:p>
          <a:p>
            <a:r>
              <a:rPr lang="en-US" sz="1600" dirty="0"/>
              <a:t>0:0 is the </a:t>
            </a:r>
            <a:r>
              <a:rPr lang="en-US" sz="1600" dirty="0" err="1"/>
              <a:t>hostbridge</a:t>
            </a:r>
            <a:r>
              <a:rPr lang="en-US" sz="1600" dirty="0"/>
              <a:t>.</a:t>
            </a:r>
          </a:p>
          <a:p>
            <a:r>
              <a:rPr lang="en-US" sz="1600" dirty="0"/>
              <a:t>1:0 is the virtual disk created earlier.</a:t>
            </a:r>
          </a:p>
          <a:p>
            <a:r>
              <a:rPr lang="en-US" sz="1600" dirty="0"/>
              <a:t>2:0 is the tap interface created when the config command was called. Any network traffic to the VM will go through it.</a:t>
            </a:r>
          </a:p>
          <a:p>
            <a:r>
              <a:rPr lang="en-US" sz="1600" dirty="0"/>
              <a:t>_</a:t>
            </a:r>
            <a:r>
              <a:rPr lang="en-US" sz="1600" dirty="0" err="1"/>
              <a:t>installerdisk</a:t>
            </a:r>
            <a:r>
              <a:rPr lang="en-US" sz="1600" dirty="0"/>
              <a:t> is passed as a cd device if installing, otherwise it is blank.</a:t>
            </a:r>
          </a:p>
          <a:p>
            <a:r>
              <a:rPr lang="en-US" sz="1600" dirty="0"/>
              <a:t>29:0 is the framebuffer it is passing the graphical information to the VNC port and waiting for a connection to start booting.</a:t>
            </a:r>
          </a:p>
          <a:p>
            <a:r>
              <a:rPr lang="en-US" sz="1600" dirty="0"/>
              <a:t>30:0 will enable mouse input through the VNC</a:t>
            </a:r>
          </a:p>
          <a:p>
            <a:r>
              <a:rPr lang="en-US" sz="1600" dirty="0"/>
              <a:t>31:0 addresses the LPC ISA bridge</a:t>
            </a:r>
          </a:p>
          <a:p>
            <a:r>
              <a:rPr lang="en-US" sz="1600" dirty="0" err="1"/>
              <a:t>debian-vm</a:t>
            </a:r>
            <a:r>
              <a:rPr lang="en-US" sz="1600" dirty="0"/>
              <a:t> will be the name of the VM instance.</a:t>
            </a:r>
          </a:p>
        </p:txBody>
      </p:sp>
      <p:sp>
        <p:nvSpPr>
          <p:cNvPr id="4" name="Title 3">
            <a:extLst>
              <a:ext uri="{FF2B5EF4-FFF2-40B4-BE49-F238E27FC236}">
                <a16:creationId xmlns:a16="http://schemas.microsoft.com/office/drawing/2014/main" id="{BF24E36D-8109-3183-66DD-7DB34522EA39}"/>
              </a:ext>
            </a:extLst>
          </p:cNvPr>
          <p:cNvSpPr>
            <a:spLocks noGrp="1"/>
          </p:cNvSpPr>
          <p:nvPr>
            <p:ph type="title"/>
          </p:nvPr>
        </p:nvSpPr>
        <p:spPr/>
        <p:txBody>
          <a:bodyPr/>
          <a:lstStyle/>
          <a:p>
            <a:r>
              <a:rPr lang="en-US" dirty="0"/>
              <a:t>Exploring the Script – Starting </a:t>
            </a:r>
            <a:r>
              <a:rPr lang="en-US" dirty="0" err="1"/>
              <a:t>Bhyve</a:t>
            </a:r>
            <a:endParaRPr lang="en-US" dirty="0"/>
          </a:p>
        </p:txBody>
      </p:sp>
      <p:pic>
        <p:nvPicPr>
          <p:cNvPr id="8" name="Picture 7">
            <a:extLst>
              <a:ext uri="{FF2B5EF4-FFF2-40B4-BE49-F238E27FC236}">
                <a16:creationId xmlns:a16="http://schemas.microsoft.com/office/drawing/2014/main" id="{BFF4D42B-2DD3-316C-B6FC-051818FE9649}"/>
              </a:ext>
            </a:extLst>
          </p:cNvPr>
          <p:cNvPicPr>
            <a:picLocks noChangeAspect="1"/>
          </p:cNvPicPr>
          <p:nvPr/>
        </p:nvPicPr>
        <p:blipFill rotWithShape="1">
          <a:blip r:embed="rId3"/>
          <a:srcRect t="1" b="39822"/>
          <a:stretch/>
        </p:blipFill>
        <p:spPr>
          <a:xfrm>
            <a:off x="40020" y="1688525"/>
            <a:ext cx="6055980" cy="3480950"/>
          </a:xfrm>
          <a:prstGeom prst="rect">
            <a:avLst/>
          </a:prstGeom>
        </p:spPr>
      </p:pic>
      <p:sp>
        <p:nvSpPr>
          <p:cNvPr id="9" name="Rectangle 8">
            <a:extLst>
              <a:ext uri="{FF2B5EF4-FFF2-40B4-BE49-F238E27FC236}">
                <a16:creationId xmlns:a16="http://schemas.microsoft.com/office/drawing/2014/main" id="{739BD9A1-2645-3265-776B-A781C6912036}"/>
              </a:ext>
            </a:extLst>
          </p:cNvPr>
          <p:cNvSpPr/>
          <p:nvPr/>
        </p:nvSpPr>
        <p:spPr>
          <a:xfrm>
            <a:off x="475028" y="2257425"/>
            <a:ext cx="4935172" cy="94921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 name="Rectangle 1">
            <a:extLst>
              <a:ext uri="{FF2B5EF4-FFF2-40B4-BE49-F238E27FC236}">
                <a16:creationId xmlns:a16="http://schemas.microsoft.com/office/drawing/2014/main" id="{B3C62E72-2CB5-8671-3B86-725686B5120F}"/>
              </a:ext>
            </a:extLst>
          </p:cNvPr>
          <p:cNvSpPr/>
          <p:nvPr/>
        </p:nvSpPr>
        <p:spPr>
          <a:xfrm>
            <a:off x="762958" y="3962401"/>
            <a:ext cx="4418641" cy="152400"/>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0" name="Rectangle 9">
            <a:extLst>
              <a:ext uri="{FF2B5EF4-FFF2-40B4-BE49-F238E27FC236}">
                <a16:creationId xmlns:a16="http://schemas.microsoft.com/office/drawing/2014/main" id="{3F768E04-71EB-7DF9-C56D-A38103EA330E}"/>
              </a:ext>
            </a:extLst>
          </p:cNvPr>
          <p:cNvSpPr/>
          <p:nvPr/>
        </p:nvSpPr>
        <p:spPr>
          <a:xfrm>
            <a:off x="762000" y="3448050"/>
            <a:ext cx="1600200" cy="152400"/>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2" name="Rectangle 11">
            <a:extLst>
              <a:ext uri="{FF2B5EF4-FFF2-40B4-BE49-F238E27FC236}">
                <a16:creationId xmlns:a16="http://schemas.microsoft.com/office/drawing/2014/main" id="{2971053F-43D5-D609-90C4-879FE4906766}"/>
              </a:ext>
            </a:extLst>
          </p:cNvPr>
          <p:cNvSpPr/>
          <p:nvPr/>
        </p:nvSpPr>
        <p:spPr>
          <a:xfrm>
            <a:off x="762959" y="3634774"/>
            <a:ext cx="5030417" cy="156176"/>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3" name="Rectangle 12">
            <a:extLst>
              <a:ext uri="{FF2B5EF4-FFF2-40B4-BE49-F238E27FC236}">
                <a16:creationId xmlns:a16="http://schemas.microsoft.com/office/drawing/2014/main" id="{0DD9AAF3-C191-4EB8-FC28-FF26392E8414}"/>
              </a:ext>
            </a:extLst>
          </p:cNvPr>
          <p:cNvSpPr/>
          <p:nvPr/>
        </p:nvSpPr>
        <p:spPr>
          <a:xfrm>
            <a:off x="761999" y="3815011"/>
            <a:ext cx="4943475" cy="147389"/>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4" name="Rectangle 13">
            <a:extLst>
              <a:ext uri="{FF2B5EF4-FFF2-40B4-BE49-F238E27FC236}">
                <a16:creationId xmlns:a16="http://schemas.microsoft.com/office/drawing/2014/main" id="{DD71B365-FFA8-475D-700F-F7FA4F9CBF95}"/>
              </a:ext>
            </a:extLst>
          </p:cNvPr>
          <p:cNvSpPr/>
          <p:nvPr/>
        </p:nvSpPr>
        <p:spPr>
          <a:xfrm>
            <a:off x="762000" y="3270525"/>
            <a:ext cx="1600200" cy="15847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5" name="Rectangle 14">
            <a:extLst>
              <a:ext uri="{FF2B5EF4-FFF2-40B4-BE49-F238E27FC236}">
                <a16:creationId xmlns:a16="http://schemas.microsoft.com/office/drawing/2014/main" id="{29F3292F-4AC6-5EB0-6D35-5AEAC712B5DB}"/>
              </a:ext>
            </a:extLst>
          </p:cNvPr>
          <p:cNvSpPr/>
          <p:nvPr/>
        </p:nvSpPr>
        <p:spPr>
          <a:xfrm>
            <a:off x="761999" y="4097641"/>
            <a:ext cx="2124075" cy="160034"/>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6" name="Rectangle 15">
            <a:extLst>
              <a:ext uri="{FF2B5EF4-FFF2-40B4-BE49-F238E27FC236}">
                <a16:creationId xmlns:a16="http://schemas.microsoft.com/office/drawing/2014/main" id="{2AB0B18D-7572-DD75-09DE-5D15B4A7AA66}"/>
              </a:ext>
            </a:extLst>
          </p:cNvPr>
          <p:cNvSpPr/>
          <p:nvPr/>
        </p:nvSpPr>
        <p:spPr>
          <a:xfrm>
            <a:off x="762958" y="4405561"/>
            <a:ext cx="4818691" cy="175964"/>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7" name="Rectangle 16">
            <a:extLst>
              <a:ext uri="{FF2B5EF4-FFF2-40B4-BE49-F238E27FC236}">
                <a16:creationId xmlns:a16="http://schemas.microsoft.com/office/drawing/2014/main" id="{0365B818-A643-1E66-C49A-A69078DE334F}"/>
              </a:ext>
            </a:extLst>
          </p:cNvPr>
          <p:cNvSpPr/>
          <p:nvPr/>
        </p:nvSpPr>
        <p:spPr>
          <a:xfrm>
            <a:off x="761999" y="4571835"/>
            <a:ext cx="1781176" cy="17161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8" name="Rectangle 17">
            <a:extLst>
              <a:ext uri="{FF2B5EF4-FFF2-40B4-BE49-F238E27FC236}">
                <a16:creationId xmlns:a16="http://schemas.microsoft.com/office/drawing/2014/main" id="{3BE350BE-C0E5-1F56-6564-9B463386E0A0}"/>
              </a:ext>
            </a:extLst>
          </p:cNvPr>
          <p:cNvSpPr/>
          <p:nvPr/>
        </p:nvSpPr>
        <p:spPr>
          <a:xfrm>
            <a:off x="762000" y="4759215"/>
            <a:ext cx="1162050" cy="13663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0" name="Rectangle 19">
            <a:extLst>
              <a:ext uri="{FF2B5EF4-FFF2-40B4-BE49-F238E27FC236}">
                <a16:creationId xmlns:a16="http://schemas.microsoft.com/office/drawing/2014/main" id="{62ADDA2A-1818-0BD2-FD29-82DDF08F8BC2}"/>
              </a:ext>
            </a:extLst>
          </p:cNvPr>
          <p:cNvSpPr/>
          <p:nvPr/>
        </p:nvSpPr>
        <p:spPr>
          <a:xfrm>
            <a:off x="762000" y="4920975"/>
            <a:ext cx="838200" cy="136800"/>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1" name="Rectangle 20">
            <a:extLst>
              <a:ext uri="{FF2B5EF4-FFF2-40B4-BE49-F238E27FC236}">
                <a16:creationId xmlns:a16="http://schemas.microsoft.com/office/drawing/2014/main" id="{433711D1-6CCD-9406-1D04-D1913473A21A}"/>
              </a:ext>
            </a:extLst>
          </p:cNvPr>
          <p:cNvSpPr/>
          <p:nvPr/>
        </p:nvSpPr>
        <p:spPr>
          <a:xfrm>
            <a:off x="762959" y="4262686"/>
            <a:ext cx="1446840" cy="147224"/>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284602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9"/>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
                                            <p:txEl>
                                              <p:pRg st="9" end="9"/>
                                            </p:txEl>
                                          </p:spTgt>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17"/>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
                                            <p:txEl>
                                              <p:pRg st="10" end="10"/>
                                            </p:txEl>
                                          </p:spTgt>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animBg="1"/>
      <p:bldP spid="9" grpId="1" animBg="1"/>
      <p:bldP spid="2" grpId="0" uiExpand="1" animBg="1"/>
      <p:bldP spid="2" grpId="1" animBg="1"/>
      <p:bldP spid="10" grpId="0" uiExpand="1" animBg="1"/>
      <p:bldP spid="10" grpId="1" animBg="1"/>
      <p:bldP spid="12" grpId="0" uiExpand="1" animBg="1"/>
      <p:bldP spid="12" grpId="1" animBg="1"/>
      <p:bldP spid="13" grpId="0" uiExpand="1" animBg="1"/>
      <p:bldP spid="13" grpId="1" animBg="1"/>
      <p:bldP spid="14" grpId="0" uiExpand="1" animBg="1"/>
      <p:bldP spid="14" grpId="1" animBg="1"/>
      <p:bldP spid="15" grpId="0" uiExpand="1" animBg="1"/>
      <p:bldP spid="15" grpId="1" animBg="1"/>
      <p:bldP spid="16" grpId="0" uiExpand="1" animBg="1"/>
      <p:bldP spid="16" grpId="1" animBg="1"/>
      <p:bldP spid="17" grpId="0" uiExpand="1" animBg="1"/>
      <p:bldP spid="17" grpId="1" animBg="1"/>
      <p:bldP spid="18" grpId="0" uiExpand="1" animBg="1"/>
      <p:bldP spid="18" grpId="1" animBg="1"/>
      <p:bldP spid="20" grpId="0" animBg="1"/>
      <p:bldP spid="21" grpId="0" uiExpand="1" animBg="1"/>
      <p:bldP spid="2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b="1" dirty="0"/>
              <a:t>Installing the Linux guest</a:t>
            </a:r>
          </a:p>
          <a:p>
            <a:r>
              <a:rPr lang="en-US" dirty="0"/>
              <a:t>Installing Docker and other necessary programs</a:t>
            </a:r>
          </a:p>
          <a:p>
            <a:r>
              <a:rPr lang="en-US"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516133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8A1409-3681-4FFC-A817-7AB5D6DE34E2}"/>
              </a:ext>
            </a:extLst>
          </p:cNvPr>
          <p:cNvSpPr>
            <a:spLocks noGrp="1"/>
          </p:cNvSpPr>
          <p:nvPr>
            <p:ph type="body" sz="quarter" idx="15"/>
          </p:nvPr>
        </p:nvSpPr>
        <p:spPr>
          <a:xfrm>
            <a:off x="2" y="1090800"/>
            <a:ext cx="9296398" cy="5331600"/>
          </a:xfrm>
        </p:spPr>
        <p:txBody>
          <a:bodyPr/>
          <a:lstStyle/>
          <a:p>
            <a:pPr lvl="1">
              <a:buFont typeface="Wingdings" panose="05000000000000000000" pitchFamily="2" charset="2"/>
              <a:buChar char="§"/>
            </a:pPr>
            <a:r>
              <a:rPr lang="en-US" dirty="0">
                <a:latin typeface="+mn-lt"/>
                <a:ea typeface="Cambria" panose="02040503050406030204" pitchFamily="18" charset="0"/>
              </a:rPr>
              <a:t>debian-vm.sh will handle the rest of the configuration. Use the command</a:t>
            </a:r>
          </a:p>
          <a:p>
            <a:pPr marL="715962" lvl="2" indent="0">
              <a:buNone/>
            </a:pPr>
            <a:r>
              <a:rPr lang="en-US" sz="1400" dirty="0">
                <a:latin typeface="Cambria" panose="02040503050406030204" pitchFamily="18" charset="0"/>
                <a:ea typeface="Cambria" panose="02040503050406030204" pitchFamily="18" charset="0"/>
              </a:rPr>
              <a:t>	</a:t>
            </a:r>
            <a:r>
              <a:rPr lang="en-US" sz="1400" dirty="0" err="1">
                <a:highlight>
                  <a:srgbClr val="C0C0C0"/>
                </a:highlight>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FF00"/>
                </a:highlight>
                <a:latin typeface="Cambria" panose="02040503050406030204" pitchFamily="18" charset="0"/>
                <a:ea typeface="Cambria" panose="02040503050406030204" pitchFamily="18" charset="0"/>
              </a:rPr>
              <a:t>sh</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debian-vm.sh</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config</a:t>
            </a:r>
          </a:p>
          <a:p>
            <a:pPr lvl="1">
              <a:buFont typeface="Wingdings" panose="05000000000000000000" pitchFamily="2" charset="2"/>
              <a:buChar char="§"/>
            </a:pPr>
            <a:r>
              <a:rPr lang="en-US" dirty="0">
                <a:latin typeface="+mn-lt"/>
                <a:ea typeface="Cambria" panose="02040503050406030204" pitchFamily="18" charset="0"/>
              </a:rPr>
              <a:t>In order to install the </a:t>
            </a:r>
            <a:r>
              <a:rPr lang="en-US" dirty="0" err="1">
                <a:latin typeface="+mn-lt"/>
                <a:ea typeface="Cambria" panose="02040503050406030204" pitchFamily="18" charset="0"/>
              </a:rPr>
              <a:t>vm</a:t>
            </a:r>
            <a:r>
              <a:rPr lang="en-US" dirty="0">
                <a:latin typeface="+mn-lt"/>
                <a:ea typeface="Cambria" panose="02040503050406030204" pitchFamily="18" charset="0"/>
              </a:rPr>
              <a:t> we will call that script the --install argument.</a:t>
            </a:r>
          </a:p>
          <a:p>
            <a:pPr lvl="1">
              <a:buFont typeface="Wingdings" panose="05000000000000000000" pitchFamily="2" charset="2"/>
              <a:buChar char="§"/>
            </a:pPr>
            <a:r>
              <a:rPr lang="en-US" dirty="0">
                <a:latin typeface="+mn-lt"/>
                <a:ea typeface="Cambria" panose="02040503050406030204" pitchFamily="18" charset="0"/>
              </a:rPr>
              <a:t>To run the script and have the VM boot to the Debian Installer, enter the command:</a:t>
            </a:r>
          </a:p>
          <a:p>
            <a:pPr marL="360362" lvl="1" indent="0">
              <a:buNone/>
            </a:pPr>
            <a:r>
              <a:rPr lang="en-US" sz="1800" dirty="0">
                <a:latin typeface="Cambria" panose="02040503050406030204" pitchFamily="18" charset="0"/>
                <a:ea typeface="Cambria" panose="02040503050406030204" pitchFamily="18" charset="0"/>
              </a:rPr>
              <a:t>	</a:t>
            </a:r>
            <a:r>
              <a:rPr lang="en-US" sz="1400" dirty="0" err="1">
                <a:highlight>
                  <a:srgbClr val="C0C0C0"/>
                </a:highlight>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FF00"/>
                </a:highlight>
                <a:latin typeface="Cambria" panose="02040503050406030204" pitchFamily="18" charset="0"/>
                <a:ea typeface="Cambria" panose="02040503050406030204" pitchFamily="18" charset="0"/>
              </a:rPr>
              <a:t>sh</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debian-vm.sh</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run</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–-install</a:t>
            </a:r>
          </a:p>
          <a:p>
            <a:pPr marL="360362" lvl="1" indent="0">
              <a:buNone/>
            </a:pPr>
            <a:endParaRPr lang="en-US" sz="1800" dirty="0">
              <a:latin typeface="Cambria" panose="02040503050406030204" pitchFamily="18" charset="0"/>
              <a:ea typeface="Cambria" panose="02040503050406030204" pitchFamily="18" charset="0"/>
            </a:endParaRPr>
          </a:p>
        </p:txBody>
      </p:sp>
      <p:sp>
        <p:nvSpPr>
          <p:cNvPr id="4" name="Title 3">
            <a:extLst>
              <a:ext uri="{FF2B5EF4-FFF2-40B4-BE49-F238E27FC236}">
                <a16:creationId xmlns:a16="http://schemas.microsoft.com/office/drawing/2014/main" id="{6B242842-D6AA-4424-BE5D-DA52F974CDD0}"/>
              </a:ext>
            </a:extLst>
          </p:cNvPr>
          <p:cNvSpPr>
            <a:spLocks noGrp="1"/>
          </p:cNvSpPr>
          <p:nvPr>
            <p:ph type="title"/>
          </p:nvPr>
        </p:nvSpPr>
        <p:spPr/>
        <p:txBody>
          <a:bodyPr/>
          <a:lstStyle/>
          <a:p>
            <a:r>
              <a:rPr lang="en-US" dirty="0"/>
              <a:t>Launch the VM</a:t>
            </a:r>
          </a:p>
        </p:txBody>
      </p:sp>
    </p:spTree>
    <p:extLst>
      <p:ext uri="{BB962C8B-B14F-4D97-AF65-F5344CB8AC3E}">
        <p14:creationId xmlns:p14="http://schemas.microsoft.com/office/powerpoint/2010/main" val="3559851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Placeholder 106">
            <a:extLst>
              <a:ext uri="{FF2B5EF4-FFF2-40B4-BE49-F238E27FC236}">
                <a16:creationId xmlns:a16="http://schemas.microsoft.com/office/drawing/2014/main" id="{4B18A991-9D28-49AA-8710-56D3CFB16F3F}"/>
              </a:ext>
            </a:extLst>
          </p:cNvPr>
          <p:cNvPicPr>
            <a:picLocks noGrp="1" noChangeAspect="1"/>
          </p:cNvPicPr>
          <p:nvPr>
            <p:ph type="pic" sz="quarter" idx="14"/>
          </p:nvPr>
        </p:nvPicPr>
        <p:blipFill>
          <a:blip r:embed="rId3"/>
          <a:srcRect t="381" b="381"/>
          <a:stretch/>
        </p:blipFill>
        <p:spPr>
          <a:xfrm>
            <a:off x="6019800" y="1371600"/>
            <a:ext cx="6024715" cy="5181600"/>
          </a:xfrm>
        </p:spPr>
      </p:pic>
      <p:sp>
        <p:nvSpPr>
          <p:cNvPr id="7" name="Text Placeholder 6">
            <a:extLst>
              <a:ext uri="{FF2B5EF4-FFF2-40B4-BE49-F238E27FC236}">
                <a16:creationId xmlns:a16="http://schemas.microsoft.com/office/drawing/2014/main" id="{CAD9FE92-E52C-4CA7-AD46-F8F26038EC83}"/>
              </a:ext>
            </a:extLst>
          </p:cNvPr>
          <p:cNvSpPr>
            <a:spLocks noGrp="1"/>
          </p:cNvSpPr>
          <p:nvPr>
            <p:ph type="body" sz="quarter" idx="15"/>
          </p:nvPr>
        </p:nvSpPr>
        <p:spPr/>
        <p:txBody>
          <a:bodyPr/>
          <a:lstStyle/>
          <a:p>
            <a:r>
              <a:rPr lang="en-US" dirty="0"/>
              <a:t>Create a Virtual Machine with 2 Docker containers for ADS Communication</a:t>
            </a:r>
          </a:p>
          <a:p>
            <a:r>
              <a:rPr lang="en-US" dirty="0"/>
              <a:t>Tc/BSD hosts a Debian VM using </a:t>
            </a:r>
            <a:r>
              <a:rPr lang="en-US" dirty="0" err="1"/>
              <a:t>Bhyve</a:t>
            </a:r>
            <a:r>
              <a:rPr lang="en-US" dirty="0"/>
              <a:t> and runs a </a:t>
            </a:r>
            <a:r>
              <a:rPr lang="en-US" dirty="0" err="1"/>
              <a:t>TwinCAT</a:t>
            </a:r>
            <a:r>
              <a:rPr lang="en-US" dirty="0"/>
              <a:t> project.</a:t>
            </a:r>
          </a:p>
          <a:p>
            <a:r>
              <a:rPr lang="en-US" dirty="0"/>
              <a:t>The Debian guest runs two Docker containers</a:t>
            </a:r>
          </a:p>
          <a:p>
            <a:pPr lvl="1"/>
            <a:r>
              <a:rPr lang="en-US" dirty="0"/>
              <a:t>A </a:t>
            </a:r>
            <a:r>
              <a:rPr lang="en-US" dirty="0" err="1"/>
              <a:t>TcAdsRouter</a:t>
            </a:r>
            <a:r>
              <a:rPr lang="en-US" dirty="0"/>
              <a:t> container to handle ADS comms between the other container and the </a:t>
            </a:r>
            <a:r>
              <a:rPr lang="en-US" dirty="0" err="1"/>
              <a:t>TwinCAT</a:t>
            </a:r>
            <a:r>
              <a:rPr lang="en-US" dirty="0"/>
              <a:t> run-time on the host</a:t>
            </a:r>
          </a:p>
          <a:p>
            <a:pPr lvl="1"/>
            <a:r>
              <a:rPr lang="en-US" dirty="0"/>
              <a:t>A Client container that sends requests to the </a:t>
            </a:r>
            <a:r>
              <a:rPr lang="en-US" dirty="0" err="1"/>
              <a:t>TwinCAT</a:t>
            </a:r>
            <a:r>
              <a:rPr lang="en-US" dirty="0"/>
              <a:t> run-time.</a:t>
            </a:r>
          </a:p>
        </p:txBody>
      </p:sp>
      <p:sp>
        <p:nvSpPr>
          <p:cNvPr id="5" name="Title 4">
            <a:extLst>
              <a:ext uri="{FF2B5EF4-FFF2-40B4-BE49-F238E27FC236}">
                <a16:creationId xmlns:a16="http://schemas.microsoft.com/office/drawing/2014/main" id="{BFE0EEA9-D7B6-4987-82C9-1E98B25F34C6}"/>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254964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0D2A82-0F4E-47A4-BA7C-B039371C3046}"/>
              </a:ext>
            </a:extLst>
          </p:cNvPr>
          <p:cNvSpPr>
            <a:spLocks noGrp="1"/>
          </p:cNvSpPr>
          <p:nvPr>
            <p:ph type="body" sz="quarter" idx="15"/>
          </p:nvPr>
        </p:nvSpPr>
        <p:spPr/>
        <p:txBody>
          <a:bodyPr/>
          <a:lstStyle/>
          <a:p>
            <a:pPr marL="457200" indent="-457200">
              <a:buFont typeface="+mj-lt"/>
              <a:buAutoNum type="arabicPeriod"/>
            </a:pPr>
            <a:r>
              <a:rPr lang="en-US" dirty="0"/>
              <a:t>Open Ultra VNC Viewer on your laptop</a:t>
            </a:r>
          </a:p>
          <a:p>
            <a:pPr marL="455612" indent="-457200">
              <a:buFont typeface="+mj-lt"/>
              <a:buAutoNum type="arabicPeriod"/>
            </a:pPr>
            <a:r>
              <a:rPr lang="en-US" dirty="0"/>
              <a:t>Connect to &lt;</a:t>
            </a:r>
            <a:r>
              <a:rPr lang="en-US" dirty="0" err="1"/>
              <a:t>ipaddress</a:t>
            </a:r>
            <a:r>
              <a:rPr lang="en-US" dirty="0"/>
              <a:t>&gt;:5900</a:t>
            </a:r>
          </a:p>
          <a:p>
            <a:endParaRPr lang="en-US" dirty="0"/>
          </a:p>
        </p:txBody>
      </p:sp>
      <p:sp>
        <p:nvSpPr>
          <p:cNvPr id="4" name="Title 3">
            <a:extLst>
              <a:ext uri="{FF2B5EF4-FFF2-40B4-BE49-F238E27FC236}">
                <a16:creationId xmlns:a16="http://schemas.microsoft.com/office/drawing/2014/main" id="{F304CE59-D37F-455A-A437-7EC013AC7C2D}"/>
              </a:ext>
            </a:extLst>
          </p:cNvPr>
          <p:cNvSpPr>
            <a:spLocks noGrp="1"/>
          </p:cNvSpPr>
          <p:nvPr>
            <p:ph type="title"/>
          </p:nvPr>
        </p:nvSpPr>
        <p:spPr/>
        <p:txBody>
          <a:bodyPr/>
          <a:lstStyle/>
          <a:p>
            <a:r>
              <a:rPr lang="en-US" dirty="0"/>
              <a:t>Connect to the VM using a VNC viewer</a:t>
            </a:r>
          </a:p>
        </p:txBody>
      </p:sp>
      <p:pic>
        <p:nvPicPr>
          <p:cNvPr id="5" name="Picture 4" descr="Graphical user interface, text, application&#10;&#10;Description automatically generated">
            <a:extLst>
              <a:ext uri="{FF2B5EF4-FFF2-40B4-BE49-F238E27FC236}">
                <a16:creationId xmlns:a16="http://schemas.microsoft.com/office/drawing/2014/main" id="{DAA77AE7-1ABB-4F2C-A3FF-13BD74A070F9}"/>
              </a:ext>
            </a:extLst>
          </p:cNvPr>
          <p:cNvPicPr>
            <a:picLocks noChangeAspect="1"/>
          </p:cNvPicPr>
          <p:nvPr/>
        </p:nvPicPr>
        <p:blipFill>
          <a:blip r:embed="rId2"/>
          <a:stretch>
            <a:fillRect/>
          </a:stretch>
        </p:blipFill>
        <p:spPr>
          <a:xfrm>
            <a:off x="4724400" y="2840318"/>
            <a:ext cx="6248400" cy="2926882"/>
          </a:xfrm>
          <a:prstGeom prst="rect">
            <a:avLst/>
          </a:prstGeom>
        </p:spPr>
      </p:pic>
    </p:spTree>
    <p:extLst>
      <p:ext uri="{BB962C8B-B14F-4D97-AF65-F5344CB8AC3E}">
        <p14:creationId xmlns:p14="http://schemas.microsoft.com/office/powerpoint/2010/main" val="279567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F612C5-2586-05B2-7372-8188521DA763}"/>
              </a:ext>
            </a:extLst>
          </p:cNvPr>
          <p:cNvPicPr>
            <a:picLocks noChangeAspect="1"/>
          </p:cNvPicPr>
          <p:nvPr/>
        </p:nvPicPr>
        <p:blipFill>
          <a:blip r:embed="rId3"/>
          <a:stretch>
            <a:fillRect/>
          </a:stretch>
        </p:blipFill>
        <p:spPr>
          <a:xfrm>
            <a:off x="2133600" y="1134191"/>
            <a:ext cx="7638095" cy="5723809"/>
          </a:xfrm>
          <a:prstGeom prst="rect">
            <a:avLst/>
          </a:prstGeom>
        </p:spPr>
      </p:pic>
      <p:pic>
        <p:nvPicPr>
          <p:cNvPr id="14" name="Picture 13">
            <a:extLst>
              <a:ext uri="{FF2B5EF4-FFF2-40B4-BE49-F238E27FC236}">
                <a16:creationId xmlns:a16="http://schemas.microsoft.com/office/drawing/2014/main" id="{262556B4-584F-98E7-7A06-A6E8649D7F8F}"/>
              </a:ext>
            </a:extLst>
          </p:cNvPr>
          <p:cNvPicPr>
            <a:picLocks noChangeAspect="1"/>
          </p:cNvPicPr>
          <p:nvPr/>
        </p:nvPicPr>
        <p:blipFill>
          <a:blip r:embed="rId4"/>
          <a:stretch>
            <a:fillRect/>
          </a:stretch>
        </p:blipFill>
        <p:spPr>
          <a:xfrm>
            <a:off x="2133600" y="1143714"/>
            <a:ext cx="7638095" cy="5714286"/>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5709A203-24F0-AC35-9558-586FBFD10612}"/>
              </a:ext>
            </a:extLst>
          </p:cNvPr>
          <p:cNvPicPr>
            <a:picLocks noChangeAspect="1"/>
          </p:cNvPicPr>
          <p:nvPr/>
        </p:nvPicPr>
        <p:blipFill>
          <a:blip r:embed="rId5"/>
          <a:stretch>
            <a:fillRect/>
          </a:stretch>
        </p:blipFill>
        <p:spPr>
          <a:xfrm>
            <a:off x="2133600" y="1134191"/>
            <a:ext cx="7628571" cy="5723809"/>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5B4B4ED0-E8A0-115F-CA9F-D5D05CF76770}"/>
              </a:ext>
            </a:extLst>
          </p:cNvPr>
          <p:cNvPicPr>
            <a:picLocks noChangeAspect="1"/>
          </p:cNvPicPr>
          <p:nvPr/>
        </p:nvPicPr>
        <p:blipFill>
          <a:blip r:embed="rId6"/>
          <a:stretch>
            <a:fillRect/>
          </a:stretch>
        </p:blipFill>
        <p:spPr>
          <a:xfrm>
            <a:off x="2133600" y="1134191"/>
            <a:ext cx="7628571" cy="5723809"/>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76B1BC14-785E-054C-A952-4FA47B1237D1}"/>
              </a:ext>
            </a:extLst>
          </p:cNvPr>
          <p:cNvPicPr>
            <a:picLocks noChangeAspect="1"/>
          </p:cNvPicPr>
          <p:nvPr/>
        </p:nvPicPr>
        <p:blipFill>
          <a:blip r:embed="rId7"/>
          <a:stretch>
            <a:fillRect/>
          </a:stretch>
        </p:blipFill>
        <p:spPr>
          <a:xfrm>
            <a:off x="2133600" y="1134191"/>
            <a:ext cx="7628571" cy="5723809"/>
          </a:xfrm>
          <a:prstGeom prst="rect">
            <a:avLst/>
          </a:prstGeom>
        </p:spPr>
      </p:pic>
      <p:pic>
        <p:nvPicPr>
          <p:cNvPr id="28" name="Picture 27" descr="Graphical user interface, text, application&#10;&#10;Description automatically generated">
            <a:extLst>
              <a:ext uri="{FF2B5EF4-FFF2-40B4-BE49-F238E27FC236}">
                <a16:creationId xmlns:a16="http://schemas.microsoft.com/office/drawing/2014/main" id="{43483EF9-1D7C-403B-6D24-2684F7284789}"/>
              </a:ext>
            </a:extLst>
          </p:cNvPr>
          <p:cNvPicPr>
            <a:picLocks noChangeAspect="1"/>
          </p:cNvPicPr>
          <p:nvPr/>
        </p:nvPicPr>
        <p:blipFill>
          <a:blip r:embed="rId8"/>
          <a:stretch>
            <a:fillRect/>
          </a:stretch>
        </p:blipFill>
        <p:spPr>
          <a:xfrm>
            <a:off x="2133600" y="1134191"/>
            <a:ext cx="7628571" cy="5723809"/>
          </a:xfrm>
          <a:prstGeom prst="rect">
            <a:avLst/>
          </a:prstGeom>
        </p:spPr>
      </p:pic>
      <p:pic>
        <p:nvPicPr>
          <p:cNvPr id="30" name="Picture 29" descr="Graphical user interface, text, application, email&#10;&#10;Description automatically generated">
            <a:extLst>
              <a:ext uri="{FF2B5EF4-FFF2-40B4-BE49-F238E27FC236}">
                <a16:creationId xmlns:a16="http://schemas.microsoft.com/office/drawing/2014/main" id="{A2AF1180-D7B7-B050-49A5-7A087EDD570D}"/>
              </a:ext>
            </a:extLst>
          </p:cNvPr>
          <p:cNvPicPr>
            <a:picLocks noChangeAspect="1"/>
          </p:cNvPicPr>
          <p:nvPr/>
        </p:nvPicPr>
        <p:blipFill>
          <a:blip r:embed="rId9"/>
          <a:stretch>
            <a:fillRect/>
          </a:stretch>
        </p:blipFill>
        <p:spPr>
          <a:xfrm>
            <a:off x="2133600" y="1134191"/>
            <a:ext cx="7628571" cy="5723809"/>
          </a:xfrm>
          <a:prstGeom prst="rect">
            <a:avLst/>
          </a:prstGeom>
        </p:spPr>
      </p:pic>
      <p:pic>
        <p:nvPicPr>
          <p:cNvPr id="32" name="Picture 31" descr="Graphical user interface, application&#10;&#10;Description automatically generated">
            <a:extLst>
              <a:ext uri="{FF2B5EF4-FFF2-40B4-BE49-F238E27FC236}">
                <a16:creationId xmlns:a16="http://schemas.microsoft.com/office/drawing/2014/main" id="{4634DCA1-F4C3-E1DE-CE97-56FDE2F6FEC9}"/>
              </a:ext>
            </a:extLst>
          </p:cNvPr>
          <p:cNvPicPr>
            <a:picLocks noChangeAspect="1"/>
          </p:cNvPicPr>
          <p:nvPr/>
        </p:nvPicPr>
        <p:blipFill>
          <a:blip r:embed="rId10"/>
          <a:stretch>
            <a:fillRect/>
          </a:stretch>
        </p:blipFill>
        <p:spPr>
          <a:xfrm>
            <a:off x="2133600" y="1134191"/>
            <a:ext cx="7628571" cy="5723809"/>
          </a:xfrm>
          <a:prstGeom prst="rect">
            <a:avLst/>
          </a:prstGeom>
        </p:spPr>
      </p:pic>
      <p:pic>
        <p:nvPicPr>
          <p:cNvPr id="34" name="Picture 33" descr="Graphical user interface, application&#10;&#10;Description automatically generated">
            <a:extLst>
              <a:ext uri="{FF2B5EF4-FFF2-40B4-BE49-F238E27FC236}">
                <a16:creationId xmlns:a16="http://schemas.microsoft.com/office/drawing/2014/main" id="{9F1443BB-AAE2-3323-F98D-8304B60C143B}"/>
              </a:ext>
            </a:extLst>
          </p:cNvPr>
          <p:cNvPicPr>
            <a:picLocks noChangeAspect="1"/>
          </p:cNvPicPr>
          <p:nvPr/>
        </p:nvPicPr>
        <p:blipFill>
          <a:blip r:embed="rId11"/>
          <a:stretch>
            <a:fillRect/>
          </a:stretch>
        </p:blipFill>
        <p:spPr>
          <a:xfrm>
            <a:off x="2133600" y="1134191"/>
            <a:ext cx="7628571" cy="5723809"/>
          </a:xfrm>
          <a:prstGeom prst="rect">
            <a:avLst/>
          </a:prstGeom>
        </p:spPr>
      </p:pic>
      <p:pic>
        <p:nvPicPr>
          <p:cNvPr id="36" name="Picture 35" descr="Graphical user interface, text, application, email&#10;&#10;Description automatically generated">
            <a:extLst>
              <a:ext uri="{FF2B5EF4-FFF2-40B4-BE49-F238E27FC236}">
                <a16:creationId xmlns:a16="http://schemas.microsoft.com/office/drawing/2014/main" id="{ADA19912-43C9-FB9D-B649-924D25447C36}"/>
              </a:ext>
            </a:extLst>
          </p:cNvPr>
          <p:cNvPicPr>
            <a:picLocks noChangeAspect="1"/>
          </p:cNvPicPr>
          <p:nvPr/>
        </p:nvPicPr>
        <p:blipFill>
          <a:blip r:embed="rId12"/>
          <a:stretch>
            <a:fillRect/>
          </a:stretch>
        </p:blipFill>
        <p:spPr>
          <a:xfrm>
            <a:off x="2133600" y="1134191"/>
            <a:ext cx="7628571" cy="5723809"/>
          </a:xfrm>
          <a:prstGeom prst="rect">
            <a:avLst/>
          </a:prstGeom>
        </p:spPr>
      </p:pic>
      <p:pic>
        <p:nvPicPr>
          <p:cNvPr id="38" name="Picture 37" descr="Graphical user interface, text&#10;&#10;Description automatically generated">
            <a:extLst>
              <a:ext uri="{FF2B5EF4-FFF2-40B4-BE49-F238E27FC236}">
                <a16:creationId xmlns:a16="http://schemas.microsoft.com/office/drawing/2014/main" id="{1C5E48B3-596B-FA28-16C7-31280CC70163}"/>
              </a:ext>
            </a:extLst>
          </p:cNvPr>
          <p:cNvPicPr>
            <a:picLocks noChangeAspect="1"/>
          </p:cNvPicPr>
          <p:nvPr/>
        </p:nvPicPr>
        <p:blipFill>
          <a:blip r:embed="rId13"/>
          <a:stretch>
            <a:fillRect/>
          </a:stretch>
        </p:blipFill>
        <p:spPr>
          <a:xfrm>
            <a:off x="2133600" y="1134191"/>
            <a:ext cx="7628571" cy="5723809"/>
          </a:xfrm>
          <a:prstGeom prst="rect">
            <a:avLst/>
          </a:prstGeom>
        </p:spPr>
      </p:pic>
      <p:pic>
        <p:nvPicPr>
          <p:cNvPr id="40" name="Picture 39" descr="Graphical user interface, text, application&#10;&#10;Description automatically generated">
            <a:extLst>
              <a:ext uri="{FF2B5EF4-FFF2-40B4-BE49-F238E27FC236}">
                <a16:creationId xmlns:a16="http://schemas.microsoft.com/office/drawing/2014/main" id="{069CAD4A-8249-466D-8DC0-FB87B7A524C3}"/>
              </a:ext>
            </a:extLst>
          </p:cNvPr>
          <p:cNvPicPr>
            <a:picLocks noChangeAspect="1"/>
          </p:cNvPicPr>
          <p:nvPr/>
        </p:nvPicPr>
        <p:blipFill>
          <a:blip r:embed="rId14"/>
          <a:stretch>
            <a:fillRect/>
          </a:stretch>
        </p:blipFill>
        <p:spPr>
          <a:xfrm>
            <a:off x="2133600" y="1134191"/>
            <a:ext cx="7628571" cy="5723809"/>
          </a:xfrm>
          <a:prstGeom prst="rect">
            <a:avLst/>
          </a:prstGeom>
        </p:spPr>
      </p:pic>
      <p:pic>
        <p:nvPicPr>
          <p:cNvPr id="42" name="Picture 41" descr="Graphical user interface, text&#10;&#10;Description automatically generated">
            <a:extLst>
              <a:ext uri="{FF2B5EF4-FFF2-40B4-BE49-F238E27FC236}">
                <a16:creationId xmlns:a16="http://schemas.microsoft.com/office/drawing/2014/main" id="{199A97C3-2C3F-8F76-8EC2-B0601CFEF076}"/>
              </a:ext>
            </a:extLst>
          </p:cNvPr>
          <p:cNvPicPr>
            <a:picLocks noChangeAspect="1"/>
          </p:cNvPicPr>
          <p:nvPr/>
        </p:nvPicPr>
        <p:blipFill>
          <a:blip r:embed="rId15"/>
          <a:stretch>
            <a:fillRect/>
          </a:stretch>
        </p:blipFill>
        <p:spPr>
          <a:xfrm>
            <a:off x="2133600" y="1134191"/>
            <a:ext cx="7628571" cy="5723809"/>
          </a:xfrm>
          <a:prstGeom prst="rect">
            <a:avLst/>
          </a:prstGeom>
        </p:spPr>
      </p:pic>
      <p:pic>
        <p:nvPicPr>
          <p:cNvPr id="44" name="Picture 43" descr="Graphical user interface, text, application&#10;&#10;Description automatically generated">
            <a:extLst>
              <a:ext uri="{FF2B5EF4-FFF2-40B4-BE49-F238E27FC236}">
                <a16:creationId xmlns:a16="http://schemas.microsoft.com/office/drawing/2014/main" id="{6FAD8256-5BB2-55B4-F935-377303F159F8}"/>
              </a:ext>
            </a:extLst>
          </p:cNvPr>
          <p:cNvPicPr>
            <a:picLocks noChangeAspect="1"/>
          </p:cNvPicPr>
          <p:nvPr/>
        </p:nvPicPr>
        <p:blipFill>
          <a:blip r:embed="rId16"/>
          <a:stretch>
            <a:fillRect/>
          </a:stretch>
        </p:blipFill>
        <p:spPr>
          <a:xfrm>
            <a:off x="2133600" y="1134191"/>
            <a:ext cx="7628571" cy="5723809"/>
          </a:xfrm>
          <a:prstGeom prst="rect">
            <a:avLst/>
          </a:prstGeom>
        </p:spPr>
      </p:pic>
      <p:pic>
        <p:nvPicPr>
          <p:cNvPr id="46" name="Picture 45" descr="Graphical user interface&#10;&#10;Description automatically generated">
            <a:extLst>
              <a:ext uri="{FF2B5EF4-FFF2-40B4-BE49-F238E27FC236}">
                <a16:creationId xmlns:a16="http://schemas.microsoft.com/office/drawing/2014/main" id="{2F2A2927-32ED-B361-2951-8B59C3798CB3}"/>
              </a:ext>
            </a:extLst>
          </p:cNvPr>
          <p:cNvPicPr>
            <a:picLocks noChangeAspect="1"/>
          </p:cNvPicPr>
          <p:nvPr/>
        </p:nvPicPr>
        <p:blipFill>
          <a:blip r:embed="rId17"/>
          <a:stretch>
            <a:fillRect/>
          </a:stretch>
        </p:blipFill>
        <p:spPr>
          <a:xfrm>
            <a:off x="2133600" y="1134191"/>
            <a:ext cx="7628571" cy="5723809"/>
          </a:xfrm>
          <a:prstGeom prst="rect">
            <a:avLst/>
          </a:prstGeom>
        </p:spPr>
      </p:pic>
      <p:pic>
        <p:nvPicPr>
          <p:cNvPr id="52" name="Picture 51" descr="Graphical user interface, text&#10;&#10;Description automatically generated">
            <a:extLst>
              <a:ext uri="{FF2B5EF4-FFF2-40B4-BE49-F238E27FC236}">
                <a16:creationId xmlns:a16="http://schemas.microsoft.com/office/drawing/2014/main" id="{6A156F6C-7D00-6BC8-25BC-984F79B6F193}"/>
              </a:ext>
            </a:extLst>
          </p:cNvPr>
          <p:cNvPicPr>
            <a:picLocks noChangeAspect="1"/>
          </p:cNvPicPr>
          <p:nvPr/>
        </p:nvPicPr>
        <p:blipFill>
          <a:blip r:embed="rId18"/>
          <a:stretch>
            <a:fillRect/>
          </a:stretch>
        </p:blipFill>
        <p:spPr>
          <a:xfrm>
            <a:off x="2133600" y="1134191"/>
            <a:ext cx="7628571" cy="5723809"/>
          </a:xfrm>
          <a:prstGeom prst="rect">
            <a:avLst/>
          </a:prstGeom>
        </p:spPr>
      </p:pic>
      <p:pic>
        <p:nvPicPr>
          <p:cNvPr id="54" name="Picture 53" descr="Graphical user interface, text, application&#10;&#10;Description automatically generated">
            <a:extLst>
              <a:ext uri="{FF2B5EF4-FFF2-40B4-BE49-F238E27FC236}">
                <a16:creationId xmlns:a16="http://schemas.microsoft.com/office/drawing/2014/main" id="{9AF558D3-D2C4-A0EA-8214-CE74D3440990}"/>
              </a:ext>
            </a:extLst>
          </p:cNvPr>
          <p:cNvPicPr>
            <a:picLocks noChangeAspect="1"/>
          </p:cNvPicPr>
          <p:nvPr/>
        </p:nvPicPr>
        <p:blipFill>
          <a:blip r:embed="rId19"/>
          <a:stretch>
            <a:fillRect/>
          </a:stretch>
        </p:blipFill>
        <p:spPr>
          <a:xfrm>
            <a:off x="2133600" y="1134191"/>
            <a:ext cx="7628571" cy="5723809"/>
          </a:xfrm>
          <a:prstGeom prst="rect">
            <a:avLst/>
          </a:prstGeom>
        </p:spPr>
      </p:pic>
      <p:pic>
        <p:nvPicPr>
          <p:cNvPr id="56" name="Picture 55" descr="Graphical user interface&#10;&#10;Description automatically generated">
            <a:extLst>
              <a:ext uri="{FF2B5EF4-FFF2-40B4-BE49-F238E27FC236}">
                <a16:creationId xmlns:a16="http://schemas.microsoft.com/office/drawing/2014/main" id="{C5DBE7F1-CEE7-2BF8-77DC-4E569376FBB0}"/>
              </a:ext>
            </a:extLst>
          </p:cNvPr>
          <p:cNvPicPr>
            <a:picLocks noChangeAspect="1"/>
          </p:cNvPicPr>
          <p:nvPr/>
        </p:nvPicPr>
        <p:blipFill>
          <a:blip r:embed="rId20"/>
          <a:stretch>
            <a:fillRect/>
          </a:stretch>
        </p:blipFill>
        <p:spPr>
          <a:xfrm>
            <a:off x="2133600" y="1134191"/>
            <a:ext cx="7628571" cy="5723809"/>
          </a:xfrm>
          <a:prstGeom prst="rect">
            <a:avLst/>
          </a:prstGeom>
        </p:spPr>
      </p:pic>
      <p:pic>
        <p:nvPicPr>
          <p:cNvPr id="58" name="Picture 57" descr="Graphical user interface, text, application&#10;&#10;Description automatically generated">
            <a:extLst>
              <a:ext uri="{FF2B5EF4-FFF2-40B4-BE49-F238E27FC236}">
                <a16:creationId xmlns:a16="http://schemas.microsoft.com/office/drawing/2014/main" id="{66806795-0C83-9E29-E181-082D7A312BD8}"/>
              </a:ext>
            </a:extLst>
          </p:cNvPr>
          <p:cNvPicPr>
            <a:picLocks noChangeAspect="1"/>
          </p:cNvPicPr>
          <p:nvPr/>
        </p:nvPicPr>
        <p:blipFill>
          <a:blip r:embed="rId21"/>
          <a:stretch>
            <a:fillRect/>
          </a:stretch>
        </p:blipFill>
        <p:spPr>
          <a:xfrm>
            <a:off x="2133600" y="1134191"/>
            <a:ext cx="7628571" cy="5723809"/>
          </a:xfrm>
          <a:prstGeom prst="rect">
            <a:avLst/>
          </a:prstGeom>
        </p:spPr>
      </p:pic>
      <p:pic>
        <p:nvPicPr>
          <p:cNvPr id="64" name="Picture 63">
            <a:extLst>
              <a:ext uri="{FF2B5EF4-FFF2-40B4-BE49-F238E27FC236}">
                <a16:creationId xmlns:a16="http://schemas.microsoft.com/office/drawing/2014/main" id="{4FEB8095-4976-2491-715B-B8708E6A691E}"/>
              </a:ext>
            </a:extLst>
          </p:cNvPr>
          <p:cNvPicPr>
            <a:picLocks noChangeAspect="1"/>
          </p:cNvPicPr>
          <p:nvPr/>
        </p:nvPicPr>
        <p:blipFill>
          <a:blip r:embed="rId22"/>
          <a:stretch>
            <a:fillRect/>
          </a:stretch>
        </p:blipFill>
        <p:spPr>
          <a:xfrm>
            <a:off x="2133600" y="1134191"/>
            <a:ext cx="7628571" cy="5723809"/>
          </a:xfrm>
          <a:prstGeom prst="rect">
            <a:avLst/>
          </a:prstGeom>
        </p:spPr>
      </p:pic>
      <p:pic>
        <p:nvPicPr>
          <p:cNvPr id="66" name="Picture 65" descr="Graphical user interface, text, application&#10;&#10;Description automatically generated">
            <a:extLst>
              <a:ext uri="{FF2B5EF4-FFF2-40B4-BE49-F238E27FC236}">
                <a16:creationId xmlns:a16="http://schemas.microsoft.com/office/drawing/2014/main" id="{12F5EFE5-2A02-1E68-C488-35E7D6736BD5}"/>
              </a:ext>
            </a:extLst>
          </p:cNvPr>
          <p:cNvPicPr>
            <a:picLocks noChangeAspect="1"/>
          </p:cNvPicPr>
          <p:nvPr/>
        </p:nvPicPr>
        <p:blipFill>
          <a:blip r:embed="rId23"/>
          <a:stretch>
            <a:fillRect/>
          </a:stretch>
        </p:blipFill>
        <p:spPr>
          <a:xfrm>
            <a:off x="2133600" y="1134191"/>
            <a:ext cx="7628571" cy="5723809"/>
          </a:xfrm>
          <a:prstGeom prst="rect">
            <a:avLst/>
          </a:prstGeom>
        </p:spPr>
      </p:pic>
      <p:pic>
        <p:nvPicPr>
          <p:cNvPr id="70" name="Picture 69">
            <a:extLst>
              <a:ext uri="{FF2B5EF4-FFF2-40B4-BE49-F238E27FC236}">
                <a16:creationId xmlns:a16="http://schemas.microsoft.com/office/drawing/2014/main" id="{8E775F89-A064-5D8A-DCC4-84C240E18419}"/>
              </a:ext>
            </a:extLst>
          </p:cNvPr>
          <p:cNvPicPr>
            <a:picLocks noChangeAspect="1"/>
          </p:cNvPicPr>
          <p:nvPr/>
        </p:nvPicPr>
        <p:blipFill>
          <a:blip r:embed="rId24"/>
          <a:stretch>
            <a:fillRect/>
          </a:stretch>
        </p:blipFill>
        <p:spPr>
          <a:xfrm>
            <a:off x="2185508" y="1138952"/>
            <a:ext cx="7628571" cy="5723809"/>
          </a:xfrm>
          <a:prstGeom prst="rect">
            <a:avLst/>
          </a:prstGeom>
        </p:spPr>
      </p:pic>
      <p:sp>
        <p:nvSpPr>
          <p:cNvPr id="4" name="Title 3">
            <a:extLst>
              <a:ext uri="{FF2B5EF4-FFF2-40B4-BE49-F238E27FC236}">
                <a16:creationId xmlns:a16="http://schemas.microsoft.com/office/drawing/2014/main" id="{4EAB3A7A-C84C-4F7A-BBED-EECF45CD7E13}"/>
              </a:ext>
            </a:extLst>
          </p:cNvPr>
          <p:cNvSpPr>
            <a:spLocks noGrp="1"/>
          </p:cNvSpPr>
          <p:nvPr>
            <p:ph type="title"/>
          </p:nvPr>
        </p:nvSpPr>
        <p:spPr/>
        <p:txBody>
          <a:bodyPr/>
          <a:lstStyle/>
          <a:p>
            <a:r>
              <a:rPr lang="en-US" dirty="0"/>
              <a:t>Follow Debian Installer</a:t>
            </a:r>
          </a:p>
        </p:txBody>
      </p:sp>
    </p:spTree>
    <p:extLst>
      <p:ext uri="{BB962C8B-B14F-4D97-AF65-F5344CB8AC3E}">
        <p14:creationId xmlns:p14="http://schemas.microsoft.com/office/powerpoint/2010/main" val="344108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481D945-6B49-4732-8D0C-4063214ED17F}"/>
              </a:ext>
            </a:extLst>
          </p:cNvPr>
          <p:cNvSpPr>
            <a:spLocks noGrp="1"/>
          </p:cNvSpPr>
          <p:nvPr>
            <p:ph type="pic" sz="quarter" idx="14"/>
          </p:nvPr>
        </p:nvSpPr>
        <p:spPr/>
        <p:txBody>
          <a:bodyPr/>
          <a:lstStyle/>
          <a:p>
            <a:endParaRPr lang="en-US"/>
          </a:p>
        </p:txBody>
      </p:sp>
      <p:sp>
        <p:nvSpPr>
          <p:cNvPr id="3" name="Text Placeholder 2">
            <a:extLst>
              <a:ext uri="{FF2B5EF4-FFF2-40B4-BE49-F238E27FC236}">
                <a16:creationId xmlns:a16="http://schemas.microsoft.com/office/drawing/2014/main" id="{80495DB6-E6B0-C761-5E0E-DF3B37D97054}"/>
              </a:ext>
            </a:extLst>
          </p:cNvPr>
          <p:cNvSpPr>
            <a:spLocks noGrp="1"/>
          </p:cNvSpPr>
          <p:nvPr>
            <p:ph type="body" sz="quarter" idx="15"/>
          </p:nvPr>
        </p:nvSpPr>
        <p:spPr/>
        <p:txBody>
          <a:bodyPr/>
          <a:lstStyle/>
          <a:p>
            <a:r>
              <a:rPr lang="en-US" dirty="0"/>
              <a:t>Once the installation process is finished, call the script again without the –install argument:</a:t>
            </a:r>
          </a:p>
          <a:p>
            <a:pPr marL="360362" lvl="1" indent="0">
              <a:buNone/>
            </a:pPr>
            <a:r>
              <a:rPr lang="en-US" dirty="0"/>
              <a:t>	</a:t>
            </a:r>
            <a:r>
              <a:rPr lang="en-US" sz="1400" dirty="0" err="1">
                <a:highlight>
                  <a:srgbClr val="C0C0C0"/>
                </a:highlight>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FF00"/>
                </a:highlight>
                <a:latin typeface="Cambria" panose="02040503050406030204" pitchFamily="18" charset="0"/>
                <a:ea typeface="Cambria" panose="02040503050406030204" pitchFamily="18" charset="0"/>
              </a:rPr>
              <a:t>sh</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debian-vm.sh</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run</a:t>
            </a:r>
          </a:p>
          <a:p>
            <a:r>
              <a:rPr lang="en-US" dirty="0"/>
              <a:t>Then Connect via Ultra VNC again.</a:t>
            </a:r>
          </a:p>
        </p:txBody>
      </p:sp>
      <p:sp>
        <p:nvSpPr>
          <p:cNvPr id="4" name="Title 3">
            <a:extLst>
              <a:ext uri="{FF2B5EF4-FFF2-40B4-BE49-F238E27FC236}">
                <a16:creationId xmlns:a16="http://schemas.microsoft.com/office/drawing/2014/main" id="{AC128136-0355-D928-D467-96EBDC23FC5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9062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dirty="0"/>
              <a:t>Installing the Linux guest</a:t>
            </a:r>
          </a:p>
          <a:p>
            <a:r>
              <a:rPr lang="en-US" b="1" dirty="0"/>
              <a:t>Installing Docker and other necessary programs</a:t>
            </a:r>
          </a:p>
          <a:p>
            <a:r>
              <a:rPr lang="en-US"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276530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AutoShape 28">
            <a:extLst>
              <a:ext uri="{FF2B5EF4-FFF2-40B4-BE49-F238E27FC236}">
                <a16:creationId xmlns:a16="http://schemas.microsoft.com/office/drawing/2014/main" id="{C0661D6F-C904-4745-B40F-A9C98D0E562F}"/>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50" name="AutoShape 25">
            <a:extLst>
              <a:ext uri="{FF2B5EF4-FFF2-40B4-BE49-F238E27FC236}">
                <a16:creationId xmlns:a16="http://schemas.microsoft.com/office/drawing/2014/main" id="{6CB0A9F5-E6FC-4797-9403-B7D3CCC83EB4}"/>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1" name="AutoShape 25">
            <a:extLst>
              <a:ext uri="{FF2B5EF4-FFF2-40B4-BE49-F238E27FC236}">
                <a16:creationId xmlns:a16="http://schemas.microsoft.com/office/drawing/2014/main" id="{F6DE5054-8416-4D3A-BF31-2BD290BEEDCF}"/>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52" name="Gruppieren 161">
            <a:extLst>
              <a:ext uri="{FF2B5EF4-FFF2-40B4-BE49-F238E27FC236}">
                <a16:creationId xmlns:a16="http://schemas.microsoft.com/office/drawing/2014/main" id="{C6452CE8-7F5A-4A97-A794-00CED3452BAD}"/>
              </a:ext>
            </a:extLst>
          </p:cNvPr>
          <p:cNvGrpSpPr/>
          <p:nvPr/>
        </p:nvGrpSpPr>
        <p:grpSpPr>
          <a:xfrm>
            <a:off x="9011368" y="5767597"/>
            <a:ext cx="494166" cy="215444"/>
            <a:chOff x="8830005" y="6429207"/>
            <a:chExt cx="494166" cy="215444"/>
          </a:xfrm>
        </p:grpSpPr>
        <p:sp>
          <p:nvSpPr>
            <p:cNvPr id="53" name="AutoShape 25">
              <a:extLst>
                <a:ext uri="{FF2B5EF4-FFF2-40B4-BE49-F238E27FC236}">
                  <a16:creationId xmlns:a16="http://schemas.microsoft.com/office/drawing/2014/main" id="{B4AA5A64-896E-4629-9BCF-BD649E7C519D}"/>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54" name="Textfeld 81">
              <a:extLst>
                <a:ext uri="{FF2B5EF4-FFF2-40B4-BE49-F238E27FC236}">
                  <a16:creationId xmlns:a16="http://schemas.microsoft.com/office/drawing/2014/main" id="{02D27D0A-33B5-44BF-8A35-334FD4BFF507}"/>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55" name="AutoShape 25">
            <a:extLst>
              <a:ext uri="{FF2B5EF4-FFF2-40B4-BE49-F238E27FC236}">
                <a16:creationId xmlns:a16="http://schemas.microsoft.com/office/drawing/2014/main" id="{47BA097D-A411-49E9-8C79-4CB4EDE209B2}"/>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6" name="AutoShape 25">
            <a:extLst>
              <a:ext uri="{FF2B5EF4-FFF2-40B4-BE49-F238E27FC236}">
                <a16:creationId xmlns:a16="http://schemas.microsoft.com/office/drawing/2014/main" id="{AC311CF7-5152-45F3-8AC0-AEB3339ED696}"/>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7" name="AutoShape 25">
            <a:extLst>
              <a:ext uri="{FF2B5EF4-FFF2-40B4-BE49-F238E27FC236}">
                <a16:creationId xmlns:a16="http://schemas.microsoft.com/office/drawing/2014/main" id="{F5010108-A2EA-4C55-A4AD-24F074E644C7}"/>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8" name="AutoShape 25">
            <a:extLst>
              <a:ext uri="{FF2B5EF4-FFF2-40B4-BE49-F238E27FC236}">
                <a16:creationId xmlns:a16="http://schemas.microsoft.com/office/drawing/2014/main" id="{B8A50CBA-A6E6-4754-A89C-09B3C65D31CF}"/>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9" name="AutoShape 25">
            <a:extLst>
              <a:ext uri="{FF2B5EF4-FFF2-40B4-BE49-F238E27FC236}">
                <a16:creationId xmlns:a16="http://schemas.microsoft.com/office/drawing/2014/main" id="{8343874C-B4AD-4819-826B-A1EC2705E216}"/>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0" name="AutoShape 25">
            <a:extLst>
              <a:ext uri="{FF2B5EF4-FFF2-40B4-BE49-F238E27FC236}">
                <a16:creationId xmlns:a16="http://schemas.microsoft.com/office/drawing/2014/main" id="{37229778-C522-436B-A8AA-51A6E0862639}"/>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61" name="Gruppieren 180">
            <a:extLst>
              <a:ext uri="{FF2B5EF4-FFF2-40B4-BE49-F238E27FC236}">
                <a16:creationId xmlns:a16="http://schemas.microsoft.com/office/drawing/2014/main" id="{B9B80F7F-FEF2-425D-A616-2BEA3A941E5D}"/>
              </a:ext>
            </a:extLst>
          </p:cNvPr>
          <p:cNvGrpSpPr/>
          <p:nvPr/>
        </p:nvGrpSpPr>
        <p:grpSpPr>
          <a:xfrm>
            <a:off x="9559059" y="5763947"/>
            <a:ext cx="538749" cy="215444"/>
            <a:chOff x="8830004" y="6429207"/>
            <a:chExt cx="538749" cy="215444"/>
          </a:xfrm>
        </p:grpSpPr>
        <p:sp>
          <p:nvSpPr>
            <p:cNvPr id="62" name="AutoShape 25">
              <a:extLst>
                <a:ext uri="{FF2B5EF4-FFF2-40B4-BE49-F238E27FC236}">
                  <a16:creationId xmlns:a16="http://schemas.microsoft.com/office/drawing/2014/main" id="{1B7CE41F-EC51-403C-8A1C-3FCD48271BB4}"/>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63" name="Textfeld 81">
              <a:extLst>
                <a:ext uri="{FF2B5EF4-FFF2-40B4-BE49-F238E27FC236}">
                  <a16:creationId xmlns:a16="http://schemas.microsoft.com/office/drawing/2014/main" id="{6D0FB619-278E-426D-A841-482650954C14}"/>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64" name="Gruppieren 183">
            <a:extLst>
              <a:ext uri="{FF2B5EF4-FFF2-40B4-BE49-F238E27FC236}">
                <a16:creationId xmlns:a16="http://schemas.microsoft.com/office/drawing/2014/main" id="{EBB042FB-CA2E-4123-BEA8-EA5A3C62EE3C}"/>
              </a:ext>
            </a:extLst>
          </p:cNvPr>
          <p:cNvGrpSpPr/>
          <p:nvPr/>
        </p:nvGrpSpPr>
        <p:grpSpPr>
          <a:xfrm>
            <a:off x="10114736" y="5763947"/>
            <a:ext cx="494166" cy="215444"/>
            <a:chOff x="8830005" y="6429207"/>
            <a:chExt cx="494166" cy="215444"/>
          </a:xfrm>
        </p:grpSpPr>
        <p:sp>
          <p:nvSpPr>
            <p:cNvPr id="65" name="AutoShape 25">
              <a:extLst>
                <a:ext uri="{FF2B5EF4-FFF2-40B4-BE49-F238E27FC236}">
                  <a16:creationId xmlns:a16="http://schemas.microsoft.com/office/drawing/2014/main" id="{A6FB339A-70BB-4DD9-862E-80023A638C86}"/>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66" name="Textfeld 81">
              <a:extLst>
                <a:ext uri="{FF2B5EF4-FFF2-40B4-BE49-F238E27FC236}">
                  <a16:creationId xmlns:a16="http://schemas.microsoft.com/office/drawing/2014/main" id="{5F1A82C8-B706-462D-96E9-2128ADA230F7}"/>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sp>
        <p:nvSpPr>
          <p:cNvPr id="68" name="object 64">
            <a:extLst>
              <a:ext uri="{FF2B5EF4-FFF2-40B4-BE49-F238E27FC236}">
                <a16:creationId xmlns:a16="http://schemas.microsoft.com/office/drawing/2014/main" id="{A9FC01B4-B933-47A2-8652-A3352E378020}"/>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69" name="Grafik 208" descr="Ein Bild, das Text, dunkel enthält.&#10;&#10;Automatisch generierte Beschreibung">
            <a:extLst>
              <a:ext uri="{FF2B5EF4-FFF2-40B4-BE49-F238E27FC236}">
                <a16:creationId xmlns:a16="http://schemas.microsoft.com/office/drawing/2014/main" id="{4BDC3259-497A-4B5E-8110-B05AAD3FDBC6}"/>
              </a:ext>
            </a:extLst>
          </p:cNvPr>
          <p:cNvPicPr>
            <a:picLocks noChangeAspect="1"/>
          </p:cNvPicPr>
          <p:nvPr/>
        </p:nvPicPr>
        <p:blipFill rotWithShape="1">
          <a:blip r:embed="rId2"/>
          <a:srcRect l="27540" r="-1" b="24244"/>
          <a:stretch/>
        </p:blipFill>
        <p:spPr>
          <a:xfrm>
            <a:off x="6400799" y="5007692"/>
            <a:ext cx="1712761" cy="1241755"/>
          </a:xfrm>
          <a:prstGeom prst="rect">
            <a:avLst/>
          </a:prstGeom>
        </p:spPr>
      </p:pic>
      <p:grpSp>
        <p:nvGrpSpPr>
          <p:cNvPr id="70" name="Gruppieren 243">
            <a:extLst>
              <a:ext uri="{FF2B5EF4-FFF2-40B4-BE49-F238E27FC236}">
                <a16:creationId xmlns:a16="http://schemas.microsoft.com/office/drawing/2014/main" id="{08B93DE2-2682-4B63-806B-6BC0B11ADAE0}"/>
              </a:ext>
            </a:extLst>
          </p:cNvPr>
          <p:cNvGrpSpPr/>
          <p:nvPr/>
        </p:nvGrpSpPr>
        <p:grpSpPr>
          <a:xfrm>
            <a:off x="10145493" y="5140502"/>
            <a:ext cx="660707" cy="288000"/>
            <a:chOff x="6940072" y="6467715"/>
            <a:chExt cx="660707" cy="288000"/>
          </a:xfrm>
        </p:grpSpPr>
        <p:sp>
          <p:nvSpPr>
            <p:cNvPr id="71" name="object 41">
              <a:extLst>
                <a:ext uri="{FF2B5EF4-FFF2-40B4-BE49-F238E27FC236}">
                  <a16:creationId xmlns:a16="http://schemas.microsoft.com/office/drawing/2014/main" id="{482D28BE-657C-4F1A-87D8-3E633A82A5CF}"/>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72" name="object 41">
              <a:extLst>
                <a:ext uri="{FF2B5EF4-FFF2-40B4-BE49-F238E27FC236}">
                  <a16:creationId xmlns:a16="http://schemas.microsoft.com/office/drawing/2014/main" id="{E6AD576E-45DA-490F-B3AD-FBC8472DD14F}"/>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73" name="Gruppieren 248">
            <a:extLst>
              <a:ext uri="{FF2B5EF4-FFF2-40B4-BE49-F238E27FC236}">
                <a16:creationId xmlns:a16="http://schemas.microsoft.com/office/drawing/2014/main" id="{64F674A0-B772-4C54-9CC6-E2147CB1C14F}"/>
              </a:ext>
            </a:extLst>
          </p:cNvPr>
          <p:cNvGrpSpPr/>
          <p:nvPr/>
        </p:nvGrpSpPr>
        <p:grpSpPr>
          <a:xfrm>
            <a:off x="7652614" y="5145788"/>
            <a:ext cx="660707" cy="288000"/>
            <a:chOff x="6940072" y="6467715"/>
            <a:chExt cx="660707" cy="288000"/>
          </a:xfrm>
        </p:grpSpPr>
        <p:sp>
          <p:nvSpPr>
            <p:cNvPr id="74" name="object 41">
              <a:extLst>
                <a:ext uri="{FF2B5EF4-FFF2-40B4-BE49-F238E27FC236}">
                  <a16:creationId xmlns:a16="http://schemas.microsoft.com/office/drawing/2014/main" id="{6C09CBA7-9E5D-4A5F-AF0C-9315181EB7E0}"/>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75" name="object 41">
              <a:extLst>
                <a:ext uri="{FF2B5EF4-FFF2-40B4-BE49-F238E27FC236}">
                  <a16:creationId xmlns:a16="http://schemas.microsoft.com/office/drawing/2014/main" id="{B14F70F0-E57A-4164-A4D5-9E1E3B9C278C}"/>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79" name="Gruppieren 257">
            <a:extLst>
              <a:ext uri="{FF2B5EF4-FFF2-40B4-BE49-F238E27FC236}">
                <a16:creationId xmlns:a16="http://schemas.microsoft.com/office/drawing/2014/main" id="{0E72FCFF-254B-42DB-BF25-B0D3E0AC6E7C}"/>
              </a:ext>
            </a:extLst>
          </p:cNvPr>
          <p:cNvGrpSpPr/>
          <p:nvPr/>
        </p:nvGrpSpPr>
        <p:grpSpPr>
          <a:xfrm>
            <a:off x="8417051" y="5149087"/>
            <a:ext cx="660707" cy="288000"/>
            <a:chOff x="6940072" y="6467715"/>
            <a:chExt cx="660707" cy="288000"/>
          </a:xfrm>
        </p:grpSpPr>
        <p:sp>
          <p:nvSpPr>
            <p:cNvPr id="80" name="object 41">
              <a:extLst>
                <a:ext uri="{FF2B5EF4-FFF2-40B4-BE49-F238E27FC236}">
                  <a16:creationId xmlns:a16="http://schemas.microsoft.com/office/drawing/2014/main" id="{03697485-DD5D-408C-A1E2-C1F225FE59E1}"/>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81" name="object 41">
              <a:extLst>
                <a:ext uri="{FF2B5EF4-FFF2-40B4-BE49-F238E27FC236}">
                  <a16:creationId xmlns:a16="http://schemas.microsoft.com/office/drawing/2014/main" id="{256E3AA2-FB21-4C74-BDAE-D28F7D7A2486}"/>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82" name="Gruppieren 260">
            <a:extLst>
              <a:ext uri="{FF2B5EF4-FFF2-40B4-BE49-F238E27FC236}">
                <a16:creationId xmlns:a16="http://schemas.microsoft.com/office/drawing/2014/main" id="{13471D8A-4CAF-49FF-8AFF-8AC4FF547BA8}"/>
              </a:ext>
            </a:extLst>
          </p:cNvPr>
          <p:cNvGrpSpPr/>
          <p:nvPr/>
        </p:nvGrpSpPr>
        <p:grpSpPr>
          <a:xfrm>
            <a:off x="7656984" y="5741782"/>
            <a:ext cx="660707" cy="288000"/>
            <a:chOff x="6940072" y="6467715"/>
            <a:chExt cx="660707" cy="288000"/>
          </a:xfrm>
        </p:grpSpPr>
        <p:sp>
          <p:nvSpPr>
            <p:cNvPr id="83" name="object 41">
              <a:extLst>
                <a:ext uri="{FF2B5EF4-FFF2-40B4-BE49-F238E27FC236}">
                  <a16:creationId xmlns:a16="http://schemas.microsoft.com/office/drawing/2014/main" id="{1DB1D272-19EA-4BFE-9568-692B13827F74}"/>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84" name="object 41">
              <a:extLst>
                <a:ext uri="{FF2B5EF4-FFF2-40B4-BE49-F238E27FC236}">
                  <a16:creationId xmlns:a16="http://schemas.microsoft.com/office/drawing/2014/main" id="{6CBB30FF-F815-4951-9E02-5A79D24C98BA}"/>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85" name="Gruppieren 265">
            <a:extLst>
              <a:ext uri="{FF2B5EF4-FFF2-40B4-BE49-F238E27FC236}">
                <a16:creationId xmlns:a16="http://schemas.microsoft.com/office/drawing/2014/main" id="{7ADFB9E3-A1F8-4284-9F5A-9AF37BC51D79}"/>
              </a:ext>
            </a:extLst>
          </p:cNvPr>
          <p:cNvGrpSpPr/>
          <p:nvPr/>
        </p:nvGrpSpPr>
        <p:grpSpPr>
          <a:xfrm>
            <a:off x="11099618" y="5741782"/>
            <a:ext cx="660707" cy="288000"/>
            <a:chOff x="6940072" y="6467715"/>
            <a:chExt cx="660707" cy="288000"/>
          </a:xfrm>
        </p:grpSpPr>
        <p:sp>
          <p:nvSpPr>
            <p:cNvPr id="86" name="object 41">
              <a:extLst>
                <a:ext uri="{FF2B5EF4-FFF2-40B4-BE49-F238E27FC236}">
                  <a16:creationId xmlns:a16="http://schemas.microsoft.com/office/drawing/2014/main" id="{13E73B21-3F56-4AA3-8782-399D7268A8DC}"/>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87" name="object 41">
              <a:extLst>
                <a:ext uri="{FF2B5EF4-FFF2-40B4-BE49-F238E27FC236}">
                  <a16:creationId xmlns:a16="http://schemas.microsoft.com/office/drawing/2014/main" id="{90FB3614-EC5A-469F-8215-260EDFAAA3DF}"/>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88" name="Gruppieren 268">
            <a:extLst>
              <a:ext uri="{FF2B5EF4-FFF2-40B4-BE49-F238E27FC236}">
                <a16:creationId xmlns:a16="http://schemas.microsoft.com/office/drawing/2014/main" id="{B114E74B-84FE-41A7-9BD9-3369D2E2ABFD}"/>
              </a:ext>
            </a:extLst>
          </p:cNvPr>
          <p:cNvGrpSpPr/>
          <p:nvPr/>
        </p:nvGrpSpPr>
        <p:grpSpPr>
          <a:xfrm>
            <a:off x="11091430" y="5133629"/>
            <a:ext cx="660707" cy="288000"/>
            <a:chOff x="6940072" y="6467715"/>
            <a:chExt cx="660707" cy="288000"/>
          </a:xfrm>
        </p:grpSpPr>
        <p:sp>
          <p:nvSpPr>
            <p:cNvPr id="89" name="object 41">
              <a:extLst>
                <a:ext uri="{FF2B5EF4-FFF2-40B4-BE49-F238E27FC236}">
                  <a16:creationId xmlns:a16="http://schemas.microsoft.com/office/drawing/2014/main" id="{B8968737-E948-4D96-A7C1-FA63C6E565A3}"/>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90" name="object 41">
              <a:extLst>
                <a:ext uri="{FF2B5EF4-FFF2-40B4-BE49-F238E27FC236}">
                  <a16:creationId xmlns:a16="http://schemas.microsoft.com/office/drawing/2014/main" id="{F3CEAB9A-39A5-4E3D-A94E-261641215042}"/>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91" name="object 41">
            <a:extLst>
              <a:ext uri="{FF2B5EF4-FFF2-40B4-BE49-F238E27FC236}">
                <a16:creationId xmlns:a16="http://schemas.microsoft.com/office/drawing/2014/main" id="{C765E833-073A-4FA3-BA3A-A9D19074EF89}"/>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sp>
        <p:nvSpPr>
          <p:cNvPr id="3" name="Text Placeholder 2">
            <a:extLst>
              <a:ext uri="{FF2B5EF4-FFF2-40B4-BE49-F238E27FC236}">
                <a16:creationId xmlns:a16="http://schemas.microsoft.com/office/drawing/2014/main" id="{26215EBE-73C6-4A43-88F6-01C8A4630677}"/>
              </a:ext>
            </a:extLst>
          </p:cNvPr>
          <p:cNvSpPr>
            <a:spLocks noGrp="1"/>
          </p:cNvSpPr>
          <p:nvPr>
            <p:ph type="body" sz="quarter" idx="15"/>
          </p:nvPr>
        </p:nvSpPr>
        <p:spPr/>
        <p:txBody>
          <a:bodyPr/>
          <a:lstStyle/>
          <a:p>
            <a:pPr marL="457200" indent="-457200">
              <a:buFont typeface="+mj-lt"/>
              <a:buAutoNum type="arabicPeriod"/>
            </a:pPr>
            <a:r>
              <a:rPr lang="en-US" dirty="0"/>
              <a:t>Connect to the VM using PuTTY</a:t>
            </a:r>
          </a:p>
          <a:p>
            <a:pPr marL="457200" indent="-457200">
              <a:buFont typeface="+mj-lt"/>
              <a:buAutoNum type="arabicPeriod"/>
            </a:pPr>
            <a:r>
              <a:rPr lang="en-US" dirty="0"/>
              <a:t>Install dotnet 6.0 SDK</a:t>
            </a:r>
          </a:p>
          <a:p>
            <a:pPr marL="457200" indent="-457200">
              <a:buFont typeface="+mj-lt"/>
              <a:buAutoNum type="arabicPeriod"/>
            </a:pPr>
            <a:r>
              <a:rPr lang="en-US" dirty="0"/>
              <a:t>Install packages required to install and run Docker.</a:t>
            </a:r>
          </a:p>
          <a:p>
            <a:pPr marL="457200" indent="-457200">
              <a:buFont typeface="+mj-lt"/>
              <a:buAutoNum type="arabicPeriod"/>
            </a:pPr>
            <a:r>
              <a:rPr lang="en-US" dirty="0"/>
              <a:t>Install Docker</a:t>
            </a:r>
          </a:p>
        </p:txBody>
      </p:sp>
      <p:sp>
        <p:nvSpPr>
          <p:cNvPr id="4" name="Title 3">
            <a:extLst>
              <a:ext uri="{FF2B5EF4-FFF2-40B4-BE49-F238E27FC236}">
                <a16:creationId xmlns:a16="http://schemas.microsoft.com/office/drawing/2014/main" id="{B931A3BB-3B03-4569-A9E4-63ECF7B33A7B}"/>
              </a:ext>
            </a:extLst>
          </p:cNvPr>
          <p:cNvSpPr>
            <a:spLocks noGrp="1"/>
          </p:cNvSpPr>
          <p:nvPr>
            <p:ph type="title"/>
          </p:nvPr>
        </p:nvSpPr>
        <p:spPr/>
        <p:txBody>
          <a:bodyPr/>
          <a:lstStyle/>
          <a:p>
            <a:r>
              <a:rPr lang="en-US" dirty="0"/>
              <a:t>Preparing the Linux Guest</a:t>
            </a:r>
          </a:p>
        </p:txBody>
      </p:sp>
      <p:sp>
        <p:nvSpPr>
          <p:cNvPr id="5" name="AutoShape 28">
            <a:extLst>
              <a:ext uri="{FF2B5EF4-FFF2-40B4-BE49-F238E27FC236}">
                <a16:creationId xmlns:a16="http://schemas.microsoft.com/office/drawing/2014/main" id="{7FC612E5-AA62-4BAD-951B-D28B900CE341}"/>
              </a:ext>
            </a:extLst>
          </p:cNvPr>
          <p:cNvSpPr>
            <a:spLocks noChangeArrowheads="1"/>
          </p:cNvSpPr>
          <p:nvPr/>
        </p:nvSpPr>
        <p:spPr bwMode="auto">
          <a:xfrm>
            <a:off x="6400799" y="1534259"/>
            <a:ext cx="5682783" cy="300650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dirty="0"/>
          </a:p>
        </p:txBody>
      </p:sp>
      <p:sp>
        <p:nvSpPr>
          <p:cNvPr id="6" name="object 28">
            <a:extLst>
              <a:ext uri="{FF2B5EF4-FFF2-40B4-BE49-F238E27FC236}">
                <a16:creationId xmlns:a16="http://schemas.microsoft.com/office/drawing/2014/main" id="{2AD8E57C-3932-467F-892A-5353D6BD950F}"/>
              </a:ext>
            </a:extLst>
          </p:cNvPr>
          <p:cNvSpPr/>
          <p:nvPr/>
        </p:nvSpPr>
        <p:spPr>
          <a:xfrm>
            <a:off x="9132541" y="3651444"/>
            <a:ext cx="770463" cy="1841510"/>
          </a:xfrm>
          <a:custGeom>
            <a:avLst/>
            <a:gdLst/>
            <a:ahLst/>
            <a:cxnLst/>
            <a:rect l="l" t="t" r="r" b="b"/>
            <a:pathLst>
              <a:path w="581025" h="1864360">
                <a:moveTo>
                  <a:pt x="580796" y="0"/>
                </a:moveTo>
                <a:lnTo>
                  <a:pt x="0" y="0"/>
                </a:lnTo>
                <a:lnTo>
                  <a:pt x="0" y="1864296"/>
                </a:lnTo>
                <a:lnTo>
                  <a:pt x="580796" y="1864296"/>
                </a:lnTo>
                <a:lnTo>
                  <a:pt x="580796" y="0"/>
                </a:lnTo>
                <a:close/>
              </a:path>
            </a:pathLst>
          </a:custGeom>
          <a:solidFill>
            <a:srgbClr val="A6B800">
              <a:alpha val="50000"/>
            </a:srgbClr>
          </a:solidFill>
        </p:spPr>
        <p:txBody>
          <a:bodyPr wrap="square" lIns="0" tIns="0" rIns="0" bIns="0" rtlCol="0"/>
          <a:lstStyle/>
          <a:p>
            <a:endParaRPr/>
          </a:p>
        </p:txBody>
      </p:sp>
      <p:pic>
        <p:nvPicPr>
          <p:cNvPr id="7" name="object 11">
            <a:extLst>
              <a:ext uri="{FF2B5EF4-FFF2-40B4-BE49-F238E27FC236}">
                <a16:creationId xmlns:a16="http://schemas.microsoft.com/office/drawing/2014/main" id="{6A162599-C72A-4937-B03C-8DD07E0E1ADE}"/>
              </a:ext>
            </a:extLst>
          </p:cNvPr>
          <p:cNvPicPr/>
          <p:nvPr/>
        </p:nvPicPr>
        <p:blipFill>
          <a:blip r:embed="rId3" cstate="print"/>
          <a:stretch>
            <a:fillRect/>
          </a:stretch>
        </p:blipFill>
        <p:spPr>
          <a:xfrm>
            <a:off x="6400799" y="1342357"/>
            <a:ext cx="5682784" cy="191901"/>
          </a:xfrm>
          <a:prstGeom prst="rect">
            <a:avLst/>
          </a:prstGeom>
        </p:spPr>
      </p:pic>
      <p:sp>
        <p:nvSpPr>
          <p:cNvPr id="8" name="object 12">
            <a:extLst>
              <a:ext uri="{FF2B5EF4-FFF2-40B4-BE49-F238E27FC236}">
                <a16:creationId xmlns:a16="http://schemas.microsoft.com/office/drawing/2014/main" id="{FFA4C144-968A-42DA-9772-A1E42C959CD8}"/>
              </a:ext>
            </a:extLst>
          </p:cNvPr>
          <p:cNvSpPr txBox="1"/>
          <p:nvPr/>
        </p:nvSpPr>
        <p:spPr>
          <a:xfrm>
            <a:off x="6491669" y="1342357"/>
            <a:ext cx="943770" cy="191901"/>
          </a:xfrm>
          <a:prstGeom prst="rect">
            <a:avLst/>
          </a:prstGeom>
        </p:spPr>
        <p:txBody>
          <a:bodyPr vert="horz" wrap="square" lIns="0" tIns="12700" rIns="0" bIns="0" rtlCol="0" anchor="ctr">
            <a:noAutofit/>
          </a:bodyPr>
          <a:lstStyle/>
          <a:p>
            <a:pPr marL="12700">
              <a:lnSpc>
                <a:spcPct val="100000"/>
              </a:lnSpc>
              <a:spcBef>
                <a:spcPts val="100"/>
              </a:spcBef>
            </a:pPr>
            <a:r>
              <a:rPr sz="1000" spc="-30" dirty="0">
                <a:solidFill>
                  <a:srgbClr val="FFFFFF"/>
                </a:solidFill>
                <a:latin typeface="+mj-lt"/>
                <a:cs typeface="FrutigerLTPro-Condensed"/>
              </a:rPr>
              <a:t>T</a:t>
            </a:r>
            <a:r>
              <a:rPr sz="1000" spc="10" dirty="0">
                <a:solidFill>
                  <a:srgbClr val="FFFFFF"/>
                </a:solidFill>
                <a:latin typeface="+mj-lt"/>
                <a:cs typeface="FrutigerLTPro-Condensed"/>
              </a:rPr>
              <a:t>w</a:t>
            </a:r>
            <a:r>
              <a:rPr sz="1000" spc="5" dirty="0">
                <a:solidFill>
                  <a:srgbClr val="FFFFFF"/>
                </a:solidFill>
                <a:latin typeface="+mj-lt"/>
                <a:cs typeface="FrutigerLTPro-Condensed"/>
              </a:rPr>
              <a:t>i</a:t>
            </a:r>
            <a:r>
              <a:rPr sz="1000" spc="10" dirty="0">
                <a:solidFill>
                  <a:srgbClr val="FFFFFF"/>
                </a:solidFill>
                <a:latin typeface="+mj-lt"/>
                <a:cs typeface="FrutigerLTPro-Condensed"/>
              </a:rPr>
              <a:t>n</a:t>
            </a:r>
            <a:r>
              <a:rPr sz="1000" spc="30" dirty="0">
                <a:solidFill>
                  <a:srgbClr val="FFFFFF"/>
                </a:solidFill>
                <a:latin typeface="+mj-lt"/>
                <a:cs typeface="FrutigerLTPro-Condensed"/>
              </a:rPr>
              <a:t>C</a:t>
            </a:r>
            <a:r>
              <a:rPr sz="1000" spc="-25" dirty="0">
                <a:solidFill>
                  <a:srgbClr val="FFFFFF"/>
                </a:solidFill>
                <a:latin typeface="+mj-lt"/>
                <a:cs typeface="FrutigerLTPro-Condensed"/>
              </a:rPr>
              <a:t>A</a:t>
            </a:r>
            <a:r>
              <a:rPr sz="1000" spc="-20" dirty="0">
                <a:solidFill>
                  <a:srgbClr val="FFFFFF"/>
                </a:solidFill>
                <a:latin typeface="+mj-lt"/>
                <a:cs typeface="FrutigerLTPro-Condensed"/>
              </a:rPr>
              <a:t>T</a:t>
            </a:r>
            <a:r>
              <a:rPr sz="1000" spc="20" dirty="0">
                <a:solidFill>
                  <a:srgbClr val="FFFFFF"/>
                </a:solidFill>
                <a:latin typeface="+mj-lt"/>
                <a:cs typeface="FrutigerLTPro-Condensed"/>
              </a:rPr>
              <a:t>/</a:t>
            </a:r>
            <a:r>
              <a:rPr sz="1000" spc="5" dirty="0">
                <a:solidFill>
                  <a:srgbClr val="FFFFFF"/>
                </a:solidFill>
                <a:latin typeface="+mj-lt"/>
                <a:cs typeface="FrutigerLTPro-Condensed"/>
              </a:rPr>
              <a:t>B</a:t>
            </a:r>
            <a:r>
              <a:rPr sz="1000" spc="10" dirty="0">
                <a:solidFill>
                  <a:srgbClr val="FFFFFF"/>
                </a:solidFill>
                <a:latin typeface="+mj-lt"/>
                <a:cs typeface="FrutigerLTPro-Condensed"/>
              </a:rPr>
              <a:t>S</a:t>
            </a:r>
            <a:r>
              <a:rPr sz="1000" dirty="0">
                <a:solidFill>
                  <a:srgbClr val="FFFFFF"/>
                </a:solidFill>
                <a:latin typeface="+mj-lt"/>
                <a:cs typeface="FrutigerLTPro-Condensed"/>
              </a:rPr>
              <a:t>D</a:t>
            </a:r>
            <a:endParaRPr sz="1000" dirty="0">
              <a:latin typeface="+mj-lt"/>
              <a:cs typeface="FrutigerLTPro-Condensed"/>
            </a:endParaRPr>
          </a:p>
        </p:txBody>
      </p:sp>
      <p:sp>
        <p:nvSpPr>
          <p:cNvPr id="9" name="object 64">
            <a:extLst>
              <a:ext uri="{FF2B5EF4-FFF2-40B4-BE49-F238E27FC236}">
                <a16:creationId xmlns:a16="http://schemas.microsoft.com/office/drawing/2014/main" id="{AA61B9CA-4309-47AB-A8E8-DFF378E23411}"/>
              </a:ext>
            </a:extLst>
          </p:cNvPr>
          <p:cNvSpPr txBox="1"/>
          <p:nvPr/>
        </p:nvSpPr>
        <p:spPr>
          <a:xfrm>
            <a:off x="9161251" y="4098934"/>
            <a:ext cx="769178" cy="254237"/>
          </a:xfrm>
          <a:prstGeom prst="rect">
            <a:avLst/>
          </a:prstGeom>
        </p:spPr>
        <p:txBody>
          <a:bodyPr vert="horz" wrap="square" lIns="0" tIns="22860" rIns="0" bIns="0" rtlCol="0">
            <a:spAutoFit/>
          </a:bodyPr>
          <a:lstStyle/>
          <a:p>
            <a:pPr marL="12700" marR="5080">
              <a:lnSpc>
                <a:spcPts val="900"/>
              </a:lnSpc>
              <a:spcBef>
                <a:spcPts val="180"/>
              </a:spcBef>
            </a:pPr>
            <a:r>
              <a:rPr sz="1000" dirty="0">
                <a:latin typeface="Arial" panose="020B0604020202020204" pitchFamily="34" charset="0"/>
                <a:cs typeface="Arial" panose="020B0604020202020204" pitchFamily="34" charset="0"/>
              </a:rPr>
              <a:t>Device </a:t>
            </a:r>
            <a:r>
              <a:rPr sz="1000" spc="5" dirty="0">
                <a:latin typeface="Arial" panose="020B0604020202020204" pitchFamily="34" charset="0"/>
                <a:cs typeface="Arial" panose="020B0604020202020204" pitchFamily="34" charset="0"/>
              </a:rPr>
              <a:t> </a:t>
            </a:r>
            <a:r>
              <a:rPr sz="1000" spc="-45" dirty="0">
                <a:latin typeface="Arial" panose="020B0604020202020204" pitchFamily="34" charset="0"/>
                <a:cs typeface="Arial" panose="020B0604020202020204" pitchFamily="34" charset="0"/>
              </a:rPr>
              <a:t>P</a:t>
            </a:r>
            <a:r>
              <a:rPr sz="1000" dirty="0">
                <a:latin typeface="Arial" panose="020B0604020202020204" pitchFamily="34" charset="0"/>
                <a:cs typeface="Arial" panose="020B0604020202020204" pitchFamily="34" charset="0"/>
              </a:rPr>
              <a:t>assthrough</a:t>
            </a:r>
          </a:p>
        </p:txBody>
      </p:sp>
      <p:pic>
        <p:nvPicPr>
          <p:cNvPr id="10" name="object 62">
            <a:extLst>
              <a:ext uri="{FF2B5EF4-FFF2-40B4-BE49-F238E27FC236}">
                <a16:creationId xmlns:a16="http://schemas.microsoft.com/office/drawing/2014/main" id="{211BC0E1-73F4-421B-96C5-ACCCF6D8E9C4}"/>
              </a:ext>
            </a:extLst>
          </p:cNvPr>
          <p:cNvPicPr/>
          <p:nvPr/>
        </p:nvPicPr>
        <p:blipFill>
          <a:blip r:embed="rId4" cstate="print"/>
          <a:stretch>
            <a:fillRect/>
          </a:stretch>
        </p:blipFill>
        <p:spPr>
          <a:xfrm>
            <a:off x="8560411" y="2772531"/>
            <a:ext cx="3023371" cy="543110"/>
          </a:xfrm>
          <a:prstGeom prst="rect">
            <a:avLst/>
          </a:prstGeom>
        </p:spPr>
      </p:pic>
      <p:sp>
        <p:nvSpPr>
          <p:cNvPr id="11" name="object 63">
            <a:extLst>
              <a:ext uri="{FF2B5EF4-FFF2-40B4-BE49-F238E27FC236}">
                <a16:creationId xmlns:a16="http://schemas.microsoft.com/office/drawing/2014/main" id="{21206060-F9B9-4059-A13F-7FEF8319D92E}"/>
              </a:ext>
            </a:extLst>
          </p:cNvPr>
          <p:cNvSpPr/>
          <p:nvPr/>
        </p:nvSpPr>
        <p:spPr>
          <a:xfrm>
            <a:off x="8560411" y="2792311"/>
            <a:ext cx="2996518" cy="533546"/>
          </a:xfrm>
          <a:custGeom>
            <a:avLst/>
            <a:gdLst/>
            <a:ahLst/>
            <a:cxnLst/>
            <a:rect l="l" t="t" r="r" b="b"/>
            <a:pathLst>
              <a:path w="2259965" h="349250">
                <a:moveTo>
                  <a:pt x="2223884"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2223884" y="349059"/>
                </a:lnTo>
                <a:lnTo>
                  <a:pt x="2244699" y="348496"/>
                </a:lnTo>
                <a:lnTo>
                  <a:pt x="2255388" y="344558"/>
                </a:lnTo>
                <a:lnTo>
                  <a:pt x="2259326" y="333870"/>
                </a:lnTo>
                <a:lnTo>
                  <a:pt x="2259888" y="313055"/>
                </a:lnTo>
                <a:lnTo>
                  <a:pt x="2259888" y="36004"/>
                </a:lnTo>
                <a:lnTo>
                  <a:pt x="2259326" y="15189"/>
                </a:lnTo>
                <a:lnTo>
                  <a:pt x="2255388" y="4500"/>
                </a:lnTo>
                <a:lnTo>
                  <a:pt x="2244699" y="562"/>
                </a:lnTo>
                <a:lnTo>
                  <a:pt x="2223884" y="0"/>
                </a:lnTo>
                <a:close/>
              </a:path>
            </a:pathLst>
          </a:custGeom>
          <a:solidFill>
            <a:srgbClr val="C8CED2"/>
          </a:solidFill>
        </p:spPr>
        <p:txBody>
          <a:bodyPr wrap="square" lIns="0" tIns="0" rIns="0" bIns="0" rtlCol="0"/>
          <a:lstStyle/>
          <a:p>
            <a:endParaRPr/>
          </a:p>
        </p:txBody>
      </p:sp>
      <p:sp>
        <p:nvSpPr>
          <p:cNvPr id="12" name="Text Box 101">
            <a:extLst>
              <a:ext uri="{FF2B5EF4-FFF2-40B4-BE49-F238E27FC236}">
                <a16:creationId xmlns:a16="http://schemas.microsoft.com/office/drawing/2014/main" id="{6E6D5B20-594F-4BE0-B177-486C97CED337}"/>
              </a:ext>
            </a:extLst>
          </p:cNvPr>
          <p:cNvSpPr txBox="1">
            <a:spLocks noChangeArrowheads="1"/>
          </p:cNvSpPr>
          <p:nvPr/>
        </p:nvSpPr>
        <p:spPr bwMode="auto">
          <a:xfrm>
            <a:off x="8558244" y="2776919"/>
            <a:ext cx="928524" cy="246221"/>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VM #1</a:t>
            </a:r>
          </a:p>
        </p:txBody>
      </p:sp>
      <p:sp>
        <p:nvSpPr>
          <p:cNvPr id="13" name="object 67">
            <a:extLst>
              <a:ext uri="{FF2B5EF4-FFF2-40B4-BE49-F238E27FC236}">
                <a16:creationId xmlns:a16="http://schemas.microsoft.com/office/drawing/2014/main" id="{B90877EB-E2FA-430D-B896-0D14E3E8D37C}"/>
              </a:ext>
            </a:extLst>
          </p:cNvPr>
          <p:cNvSpPr/>
          <p:nvPr/>
        </p:nvSpPr>
        <p:spPr>
          <a:xfrm>
            <a:off x="9145205" y="2913689"/>
            <a:ext cx="277345" cy="612126"/>
          </a:xfrm>
          <a:custGeom>
            <a:avLst/>
            <a:gdLst/>
            <a:ahLst/>
            <a:cxnLst/>
            <a:rect l="l" t="t" r="r" b="b"/>
            <a:pathLst>
              <a:path w="167639" h="587375">
                <a:moveTo>
                  <a:pt x="167157" y="0"/>
                </a:moveTo>
                <a:lnTo>
                  <a:pt x="0" y="0"/>
                </a:lnTo>
                <a:lnTo>
                  <a:pt x="0" y="586803"/>
                </a:lnTo>
                <a:lnTo>
                  <a:pt x="167157" y="586803"/>
                </a:lnTo>
                <a:lnTo>
                  <a:pt x="167157" y="0"/>
                </a:lnTo>
                <a:close/>
              </a:path>
            </a:pathLst>
          </a:custGeom>
          <a:solidFill>
            <a:srgbClr val="A6B800">
              <a:alpha val="50000"/>
            </a:srgbClr>
          </a:solidFill>
        </p:spPr>
        <p:txBody>
          <a:bodyPr wrap="square" lIns="0" tIns="0" rIns="0" bIns="0" rtlCol="0"/>
          <a:lstStyle/>
          <a:p>
            <a:endParaRPr/>
          </a:p>
        </p:txBody>
      </p:sp>
      <p:pic>
        <p:nvPicPr>
          <p:cNvPr id="14" name="object 74">
            <a:extLst>
              <a:ext uri="{FF2B5EF4-FFF2-40B4-BE49-F238E27FC236}">
                <a16:creationId xmlns:a16="http://schemas.microsoft.com/office/drawing/2014/main" id="{5BD656C5-23AD-4BFA-872E-AA445DB2E535}"/>
              </a:ext>
            </a:extLst>
          </p:cNvPr>
          <p:cNvPicPr/>
          <p:nvPr/>
        </p:nvPicPr>
        <p:blipFill>
          <a:blip r:embed="rId5" cstate="print"/>
          <a:stretch>
            <a:fillRect/>
          </a:stretch>
        </p:blipFill>
        <p:spPr>
          <a:xfrm>
            <a:off x="8581196" y="3346223"/>
            <a:ext cx="3002586" cy="390462"/>
          </a:xfrm>
          <a:prstGeom prst="rect">
            <a:avLst/>
          </a:prstGeom>
        </p:spPr>
      </p:pic>
      <p:sp>
        <p:nvSpPr>
          <p:cNvPr id="15" name="object 75">
            <a:extLst>
              <a:ext uri="{FF2B5EF4-FFF2-40B4-BE49-F238E27FC236}">
                <a16:creationId xmlns:a16="http://schemas.microsoft.com/office/drawing/2014/main" id="{F88C4F51-6F9B-403A-A626-AE362AABB653}"/>
              </a:ext>
            </a:extLst>
          </p:cNvPr>
          <p:cNvSpPr/>
          <p:nvPr/>
        </p:nvSpPr>
        <p:spPr>
          <a:xfrm>
            <a:off x="8558242" y="3373042"/>
            <a:ext cx="3005256" cy="383586"/>
          </a:xfrm>
          <a:custGeom>
            <a:avLst/>
            <a:gdLst/>
            <a:ahLst/>
            <a:cxnLst/>
            <a:rect l="l" t="t" r="r" b="b"/>
            <a:pathLst>
              <a:path w="3439795" h="349250">
                <a:moveTo>
                  <a:pt x="3403790"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3403790" y="349059"/>
                </a:lnTo>
                <a:lnTo>
                  <a:pt x="3424598" y="348496"/>
                </a:lnTo>
                <a:lnTo>
                  <a:pt x="3435283" y="344558"/>
                </a:lnTo>
                <a:lnTo>
                  <a:pt x="3439219" y="333870"/>
                </a:lnTo>
                <a:lnTo>
                  <a:pt x="3439782" y="313055"/>
                </a:lnTo>
                <a:lnTo>
                  <a:pt x="3439782" y="36004"/>
                </a:lnTo>
                <a:lnTo>
                  <a:pt x="3439219" y="15189"/>
                </a:lnTo>
                <a:lnTo>
                  <a:pt x="3435283" y="4500"/>
                </a:lnTo>
                <a:lnTo>
                  <a:pt x="3424598" y="562"/>
                </a:lnTo>
                <a:lnTo>
                  <a:pt x="3403790" y="0"/>
                </a:lnTo>
                <a:close/>
              </a:path>
            </a:pathLst>
          </a:custGeom>
          <a:solidFill>
            <a:srgbClr val="A6B800"/>
          </a:solidFill>
        </p:spPr>
        <p:txBody>
          <a:bodyPr wrap="square" lIns="0" tIns="0" rIns="0" bIns="0" rtlCol="0"/>
          <a:lstStyle/>
          <a:p>
            <a:endParaRPr/>
          </a:p>
        </p:txBody>
      </p:sp>
      <p:pic>
        <p:nvPicPr>
          <p:cNvPr id="16" name="Grafik 278">
            <a:extLst>
              <a:ext uri="{FF2B5EF4-FFF2-40B4-BE49-F238E27FC236}">
                <a16:creationId xmlns:a16="http://schemas.microsoft.com/office/drawing/2014/main" id="{AE061367-F15C-443E-BCDB-E1E08232E990}"/>
              </a:ext>
            </a:extLst>
          </p:cNvPr>
          <p:cNvPicPr>
            <a:picLocks noChangeAspect="1"/>
          </p:cNvPicPr>
          <p:nvPr/>
        </p:nvPicPr>
        <p:blipFill>
          <a:blip r:embed="rId6"/>
          <a:stretch>
            <a:fillRect/>
          </a:stretch>
        </p:blipFill>
        <p:spPr>
          <a:xfrm>
            <a:off x="9497171" y="3400198"/>
            <a:ext cx="886416" cy="347468"/>
          </a:xfrm>
          <a:prstGeom prst="rect">
            <a:avLst/>
          </a:prstGeom>
        </p:spPr>
      </p:pic>
      <p:grpSp>
        <p:nvGrpSpPr>
          <p:cNvPr id="17" name="Gruppieren 279">
            <a:extLst>
              <a:ext uri="{FF2B5EF4-FFF2-40B4-BE49-F238E27FC236}">
                <a16:creationId xmlns:a16="http://schemas.microsoft.com/office/drawing/2014/main" id="{F28C49E6-1CED-49AD-B3DF-579D91E4AF3F}"/>
              </a:ext>
            </a:extLst>
          </p:cNvPr>
          <p:cNvGrpSpPr>
            <a:grpSpLocks noChangeAspect="1"/>
          </p:cNvGrpSpPr>
          <p:nvPr/>
        </p:nvGrpSpPr>
        <p:grpSpPr>
          <a:xfrm>
            <a:off x="8880517" y="2941589"/>
            <a:ext cx="1380996" cy="316947"/>
            <a:chOff x="8009472" y="3017665"/>
            <a:chExt cx="1502586" cy="344853"/>
          </a:xfrm>
        </p:grpSpPr>
        <p:sp>
          <p:nvSpPr>
            <p:cNvPr id="18" name="AutoShape 25">
              <a:extLst>
                <a:ext uri="{FF2B5EF4-FFF2-40B4-BE49-F238E27FC236}">
                  <a16:creationId xmlns:a16="http://schemas.microsoft.com/office/drawing/2014/main" id="{D5839D4A-2871-446B-A424-23D84B5DC6CC}"/>
                </a:ext>
              </a:extLst>
            </p:cNvPr>
            <p:cNvSpPr>
              <a:spLocks noChangeAspect="1" noChangeArrowheads="1"/>
            </p:cNvSpPr>
            <p:nvPr/>
          </p:nvSpPr>
          <p:spPr bwMode="auto">
            <a:xfrm>
              <a:off x="8315151" y="3017665"/>
              <a:ext cx="265114" cy="180000"/>
            </a:xfrm>
            <a:prstGeom prst="roundRect">
              <a:avLst>
                <a:gd name="adj" fmla="val 0"/>
              </a:avLst>
            </a:prstGeom>
            <a:solidFill>
              <a:srgbClr val="4A90B4"/>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spcBef>
                  <a:spcPct val="0"/>
                </a:spcBef>
              </a:pPr>
              <a:endParaRPr lang="de-DE" altLang="de-DE" sz="2400" dirty="0">
                <a:latin typeface="Arial" panose="020B0604020202020204" pitchFamily="34" charset="0"/>
                <a:ea typeface="ヒラギノ角ゴ Pro W3" pitchFamily="1" charset="-128"/>
                <a:cs typeface="Arial" panose="020B0604020202020204" pitchFamily="34" charset="0"/>
              </a:endParaRPr>
            </a:p>
          </p:txBody>
        </p:sp>
        <p:sp>
          <p:nvSpPr>
            <p:cNvPr id="19" name="AutoShape 25">
              <a:extLst>
                <a:ext uri="{FF2B5EF4-FFF2-40B4-BE49-F238E27FC236}">
                  <a16:creationId xmlns:a16="http://schemas.microsoft.com/office/drawing/2014/main" id="{3DABC771-0E9A-4209-ABF1-2A375AFCBD90}"/>
                </a:ext>
              </a:extLst>
            </p:cNvPr>
            <p:cNvSpPr>
              <a:spLocks noChangeArrowheads="1"/>
            </p:cNvSpPr>
            <p:nvPr/>
          </p:nvSpPr>
          <p:spPr bwMode="auto">
            <a:xfrm rot="16200000">
              <a:off x="837570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0" name="AutoShape 25">
              <a:extLst>
                <a:ext uri="{FF2B5EF4-FFF2-40B4-BE49-F238E27FC236}">
                  <a16:creationId xmlns:a16="http://schemas.microsoft.com/office/drawing/2014/main" id="{7340A6B1-56FF-46D7-9866-C80CDB8441BE}"/>
                </a:ext>
              </a:extLst>
            </p:cNvPr>
            <p:cNvSpPr>
              <a:spLocks noChangeAspect="1" noChangeArrowheads="1"/>
            </p:cNvSpPr>
            <p:nvPr/>
          </p:nvSpPr>
          <p:spPr bwMode="auto">
            <a:xfrm>
              <a:off x="8009472"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1" name="AutoShape 25">
              <a:extLst>
                <a:ext uri="{FF2B5EF4-FFF2-40B4-BE49-F238E27FC236}">
                  <a16:creationId xmlns:a16="http://schemas.microsoft.com/office/drawing/2014/main" id="{3347C263-020E-47BB-84D3-571CC8E71BC7}"/>
                </a:ext>
              </a:extLst>
            </p:cNvPr>
            <p:cNvSpPr>
              <a:spLocks noChangeArrowheads="1"/>
            </p:cNvSpPr>
            <p:nvPr/>
          </p:nvSpPr>
          <p:spPr bwMode="auto">
            <a:xfrm>
              <a:off x="8263575" y="3252718"/>
              <a:ext cx="1008000" cy="39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2" name="AutoShape 25">
              <a:extLst>
                <a:ext uri="{FF2B5EF4-FFF2-40B4-BE49-F238E27FC236}">
                  <a16:creationId xmlns:a16="http://schemas.microsoft.com/office/drawing/2014/main" id="{55B6A278-EB4B-4854-A1A7-87C8330E9B59}"/>
                </a:ext>
              </a:extLst>
            </p:cNvPr>
            <p:cNvSpPr>
              <a:spLocks noChangeAspect="1" noChangeArrowheads="1"/>
            </p:cNvSpPr>
            <p:nvPr/>
          </p:nvSpPr>
          <p:spPr bwMode="auto">
            <a:xfrm>
              <a:off x="9246944"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3" name="AutoShape 25">
              <a:extLst>
                <a:ext uri="{FF2B5EF4-FFF2-40B4-BE49-F238E27FC236}">
                  <a16:creationId xmlns:a16="http://schemas.microsoft.com/office/drawing/2014/main" id="{BE2DE901-5C1E-4062-8150-7EE7D325630E}"/>
                </a:ext>
              </a:extLst>
            </p:cNvPr>
            <p:cNvSpPr>
              <a:spLocks noChangeAspect="1" noChangeArrowheads="1"/>
            </p:cNvSpPr>
            <p:nvPr/>
          </p:nvSpPr>
          <p:spPr bwMode="auto">
            <a:xfrm>
              <a:off x="8627966"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4" name="AutoShape 25">
              <a:extLst>
                <a:ext uri="{FF2B5EF4-FFF2-40B4-BE49-F238E27FC236}">
                  <a16:creationId xmlns:a16="http://schemas.microsoft.com/office/drawing/2014/main" id="{DBE02066-999D-47E8-A47F-34B0B3B406AB}"/>
                </a:ext>
              </a:extLst>
            </p:cNvPr>
            <p:cNvSpPr>
              <a:spLocks noChangeArrowheads="1"/>
            </p:cNvSpPr>
            <p:nvPr/>
          </p:nvSpPr>
          <p:spPr bwMode="auto">
            <a:xfrm rot="16200000">
              <a:off x="8688523"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5" name="AutoShape 25">
              <a:extLst>
                <a:ext uri="{FF2B5EF4-FFF2-40B4-BE49-F238E27FC236}">
                  <a16:creationId xmlns:a16="http://schemas.microsoft.com/office/drawing/2014/main" id="{EB96BF92-A852-40DB-85AD-C71F3C8D0E3B}"/>
                </a:ext>
              </a:extLst>
            </p:cNvPr>
            <p:cNvSpPr>
              <a:spLocks noChangeAspect="1" noChangeArrowheads="1"/>
            </p:cNvSpPr>
            <p:nvPr/>
          </p:nvSpPr>
          <p:spPr bwMode="auto">
            <a:xfrm>
              <a:off x="8940781"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6" name="AutoShape 25">
              <a:extLst>
                <a:ext uri="{FF2B5EF4-FFF2-40B4-BE49-F238E27FC236}">
                  <a16:creationId xmlns:a16="http://schemas.microsoft.com/office/drawing/2014/main" id="{9B6942D2-2A80-4B40-8C92-4414D63D1CE7}"/>
                </a:ext>
              </a:extLst>
            </p:cNvPr>
            <p:cNvSpPr>
              <a:spLocks noChangeArrowheads="1"/>
            </p:cNvSpPr>
            <p:nvPr/>
          </p:nvSpPr>
          <p:spPr bwMode="auto">
            <a:xfrm rot="16200000">
              <a:off x="900133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dirty="0">
                <a:ea typeface="ヒラギノ角ゴ Pro W3" pitchFamily="1" charset="-128"/>
              </a:endParaRPr>
            </a:p>
          </p:txBody>
        </p:sp>
      </p:grpSp>
      <p:grpSp>
        <p:nvGrpSpPr>
          <p:cNvPr id="27" name="Gruppieren 293">
            <a:extLst>
              <a:ext uri="{FF2B5EF4-FFF2-40B4-BE49-F238E27FC236}">
                <a16:creationId xmlns:a16="http://schemas.microsoft.com/office/drawing/2014/main" id="{32BE659E-202A-43D8-988A-C51673C76D3C}"/>
              </a:ext>
            </a:extLst>
          </p:cNvPr>
          <p:cNvGrpSpPr/>
          <p:nvPr/>
        </p:nvGrpSpPr>
        <p:grpSpPr>
          <a:xfrm>
            <a:off x="8560411" y="1575268"/>
            <a:ext cx="3023371" cy="1176352"/>
            <a:chOff x="4501282" y="69348"/>
            <a:chExt cx="2501831" cy="897844"/>
          </a:xfrm>
        </p:grpSpPr>
        <p:pic>
          <p:nvPicPr>
            <p:cNvPr id="28" name="object 81">
              <a:extLst>
                <a:ext uri="{FF2B5EF4-FFF2-40B4-BE49-F238E27FC236}">
                  <a16:creationId xmlns:a16="http://schemas.microsoft.com/office/drawing/2014/main" id="{9C131277-24E2-4F7B-8F36-0E6DE028EFCF}"/>
                </a:ext>
              </a:extLst>
            </p:cNvPr>
            <p:cNvPicPr/>
            <p:nvPr/>
          </p:nvPicPr>
          <p:blipFill>
            <a:blip r:embed="rId7" cstate="print"/>
            <a:stretch>
              <a:fillRect/>
            </a:stretch>
          </p:blipFill>
          <p:spPr>
            <a:xfrm>
              <a:off x="4521051" y="69348"/>
              <a:ext cx="2482062" cy="884702"/>
            </a:xfrm>
            <a:prstGeom prst="rect">
              <a:avLst/>
            </a:prstGeom>
          </p:spPr>
        </p:pic>
        <p:sp>
          <p:nvSpPr>
            <p:cNvPr id="29" name="object 82">
              <a:extLst>
                <a:ext uri="{FF2B5EF4-FFF2-40B4-BE49-F238E27FC236}">
                  <a16:creationId xmlns:a16="http://schemas.microsoft.com/office/drawing/2014/main" id="{FA65F59B-93D7-4B49-B523-544561B4BADD}"/>
                </a:ext>
              </a:extLst>
            </p:cNvPr>
            <p:cNvSpPr/>
            <p:nvPr/>
          </p:nvSpPr>
          <p:spPr>
            <a:xfrm>
              <a:off x="4501282" y="89130"/>
              <a:ext cx="2482148" cy="878062"/>
            </a:xfrm>
            <a:custGeom>
              <a:avLst/>
              <a:gdLst/>
              <a:ahLst/>
              <a:cxnLst/>
              <a:rect l="l" t="t" r="r" b="b"/>
              <a:pathLst>
                <a:path w="2259965" h="799464">
                  <a:moveTo>
                    <a:pt x="2223897" y="0"/>
                  </a:moveTo>
                  <a:lnTo>
                    <a:pt x="36004" y="0"/>
                  </a:lnTo>
                  <a:lnTo>
                    <a:pt x="15189" y="562"/>
                  </a:lnTo>
                  <a:lnTo>
                    <a:pt x="4500" y="4500"/>
                  </a:lnTo>
                  <a:lnTo>
                    <a:pt x="562" y="15189"/>
                  </a:lnTo>
                  <a:lnTo>
                    <a:pt x="0" y="36004"/>
                  </a:lnTo>
                  <a:lnTo>
                    <a:pt x="0" y="763066"/>
                  </a:lnTo>
                  <a:lnTo>
                    <a:pt x="562" y="783874"/>
                  </a:lnTo>
                  <a:lnTo>
                    <a:pt x="4500" y="794559"/>
                  </a:lnTo>
                  <a:lnTo>
                    <a:pt x="15189" y="798496"/>
                  </a:lnTo>
                  <a:lnTo>
                    <a:pt x="36004" y="799058"/>
                  </a:lnTo>
                  <a:lnTo>
                    <a:pt x="2223897" y="799058"/>
                  </a:lnTo>
                  <a:lnTo>
                    <a:pt x="2244712" y="798496"/>
                  </a:lnTo>
                  <a:lnTo>
                    <a:pt x="2255400" y="794559"/>
                  </a:lnTo>
                  <a:lnTo>
                    <a:pt x="2259338" y="783874"/>
                  </a:lnTo>
                  <a:lnTo>
                    <a:pt x="2259901" y="763066"/>
                  </a:lnTo>
                  <a:lnTo>
                    <a:pt x="2259901" y="36004"/>
                  </a:lnTo>
                  <a:lnTo>
                    <a:pt x="2259338" y="15189"/>
                  </a:lnTo>
                  <a:lnTo>
                    <a:pt x="2255400" y="4500"/>
                  </a:lnTo>
                  <a:lnTo>
                    <a:pt x="2244712" y="562"/>
                  </a:lnTo>
                  <a:lnTo>
                    <a:pt x="2223897" y="0"/>
                  </a:lnTo>
                  <a:close/>
                </a:path>
              </a:pathLst>
            </a:custGeom>
            <a:solidFill>
              <a:srgbClr val="A3ACB2"/>
            </a:solidFill>
          </p:spPr>
          <p:txBody>
            <a:bodyPr wrap="square" lIns="0" tIns="0" rIns="0" bIns="0" rtlCol="0"/>
            <a:lstStyle/>
            <a:p>
              <a:endParaRPr/>
            </a:p>
          </p:txBody>
        </p:sp>
      </p:grpSp>
      <p:sp>
        <p:nvSpPr>
          <p:cNvPr id="30" name="object 83">
            <a:extLst>
              <a:ext uri="{FF2B5EF4-FFF2-40B4-BE49-F238E27FC236}">
                <a16:creationId xmlns:a16="http://schemas.microsoft.com/office/drawing/2014/main" id="{3CE26037-C6D1-4DA6-9C3E-12F13584FFA0}"/>
              </a:ext>
            </a:extLst>
          </p:cNvPr>
          <p:cNvSpPr txBox="1"/>
          <p:nvPr/>
        </p:nvSpPr>
        <p:spPr>
          <a:xfrm>
            <a:off x="8611297" y="1638720"/>
            <a:ext cx="900856" cy="166712"/>
          </a:xfrm>
          <a:prstGeom prst="rect">
            <a:avLst/>
          </a:prstGeom>
        </p:spPr>
        <p:txBody>
          <a:bodyPr vert="horz" wrap="square" lIns="0" tIns="12700" rIns="0" bIns="0" rtlCol="0">
            <a:spAutoFit/>
          </a:bodyPr>
          <a:lstStyle/>
          <a:p>
            <a:pPr marL="12700">
              <a:lnSpc>
                <a:spcPct val="100000"/>
              </a:lnSpc>
              <a:spcBef>
                <a:spcPts val="100"/>
              </a:spcBef>
            </a:pPr>
            <a:r>
              <a:rPr lang="de-DE" sz="1000" dirty="0">
                <a:latin typeface="+mj-lt"/>
                <a:cs typeface="FrutigerLTPro-Condensed"/>
              </a:rPr>
              <a:t>Debian</a:t>
            </a:r>
            <a:r>
              <a:rPr sz="1000" dirty="0">
                <a:latin typeface="+mj-lt"/>
                <a:cs typeface="FrutigerLTPro-Condensed"/>
              </a:rPr>
              <a:t> </a:t>
            </a:r>
            <a:r>
              <a:rPr lang="de-DE" sz="1000" dirty="0">
                <a:latin typeface="+mj-lt"/>
                <a:cs typeface="FrutigerLTPro-Condensed"/>
              </a:rPr>
              <a:t>Guest</a:t>
            </a:r>
            <a:endParaRPr sz="1000" dirty="0">
              <a:latin typeface="+mj-lt"/>
              <a:cs typeface="FrutigerLTPro-Condensed"/>
            </a:endParaRPr>
          </a:p>
        </p:txBody>
      </p:sp>
      <p:sp>
        <p:nvSpPr>
          <p:cNvPr id="48" name="Text Box 39">
            <a:extLst>
              <a:ext uri="{FF2B5EF4-FFF2-40B4-BE49-F238E27FC236}">
                <a16:creationId xmlns:a16="http://schemas.microsoft.com/office/drawing/2014/main" id="{12B33608-3367-4F55-B257-8C2C17E6734B}"/>
              </a:ext>
            </a:extLst>
          </p:cNvPr>
          <p:cNvSpPr txBox="1">
            <a:spLocks noChangeArrowheads="1"/>
          </p:cNvSpPr>
          <p:nvPr/>
        </p:nvSpPr>
        <p:spPr bwMode="auto">
          <a:xfrm>
            <a:off x="10454259" y="2900029"/>
            <a:ext cx="101088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de-DE" sz="1100" dirty="0">
                <a:latin typeface="Frutiger 57Cn" pitchFamily="34" charset="0"/>
                <a:ea typeface="ヒラギノ角ゴ Pro W3" pitchFamily="1" charset="-128"/>
              </a:rPr>
              <a:t>Host-Only</a:t>
            </a:r>
            <a:br>
              <a:rPr lang="en-US" altLang="de-DE" sz="1100" dirty="0">
                <a:latin typeface="Frutiger 57Cn" pitchFamily="34" charset="0"/>
                <a:ea typeface="ヒラギノ角ゴ Pro W3" pitchFamily="1" charset="-128"/>
              </a:rPr>
            </a:br>
            <a:r>
              <a:rPr lang="en-US" altLang="de-DE" sz="1100" dirty="0">
                <a:latin typeface="Frutiger 57Cn" pitchFamily="34" charset="0"/>
                <a:ea typeface="ヒラギノ角ゴ Pro W3" pitchFamily="1" charset="-128"/>
              </a:rPr>
              <a:t>OT-Network</a:t>
            </a:r>
          </a:p>
        </p:txBody>
      </p:sp>
      <p:sp>
        <p:nvSpPr>
          <p:cNvPr id="92" name="AutoShape 100">
            <a:extLst>
              <a:ext uri="{FF2B5EF4-FFF2-40B4-BE49-F238E27FC236}">
                <a16:creationId xmlns:a16="http://schemas.microsoft.com/office/drawing/2014/main" id="{8CE7A905-A18E-4BB9-A127-E787DFB5B1E1}"/>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93" name="AutoShape 25">
            <a:extLst>
              <a:ext uri="{FF2B5EF4-FFF2-40B4-BE49-F238E27FC236}">
                <a16:creationId xmlns:a16="http://schemas.microsoft.com/office/drawing/2014/main" id="{EA4C2BE1-2BC8-48C8-ADB7-33F7F5A5876C}"/>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pic>
        <p:nvPicPr>
          <p:cNvPr id="94" name="object 30">
            <a:extLst>
              <a:ext uri="{FF2B5EF4-FFF2-40B4-BE49-F238E27FC236}">
                <a16:creationId xmlns:a16="http://schemas.microsoft.com/office/drawing/2014/main" id="{27161CD1-A25C-4335-8B50-CA660C5B5B2F}"/>
              </a:ext>
            </a:extLst>
          </p:cNvPr>
          <p:cNvPicPr/>
          <p:nvPr/>
        </p:nvPicPr>
        <p:blipFill>
          <a:blip r:embed="rId8" cstate="print"/>
          <a:stretch>
            <a:fillRect/>
          </a:stretch>
        </p:blipFill>
        <p:spPr>
          <a:xfrm>
            <a:off x="10082912" y="3977226"/>
            <a:ext cx="769607" cy="447773"/>
          </a:xfrm>
          <a:prstGeom prst="rect">
            <a:avLst/>
          </a:prstGeom>
        </p:spPr>
      </p:pic>
      <p:sp>
        <p:nvSpPr>
          <p:cNvPr id="95" name="object 31">
            <a:extLst>
              <a:ext uri="{FF2B5EF4-FFF2-40B4-BE49-F238E27FC236}">
                <a16:creationId xmlns:a16="http://schemas.microsoft.com/office/drawing/2014/main" id="{BFFD5E7F-B855-40BE-A3B2-2FEF8F7CD960}"/>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sp>
        <p:nvSpPr>
          <p:cNvPr id="96" name="Text Box 101">
            <a:extLst>
              <a:ext uri="{FF2B5EF4-FFF2-40B4-BE49-F238E27FC236}">
                <a16:creationId xmlns:a16="http://schemas.microsoft.com/office/drawing/2014/main" id="{F105B171-37F7-43C2-90CE-826704D93BF1}"/>
              </a:ext>
            </a:extLst>
          </p:cNvPr>
          <p:cNvSpPr txBox="1">
            <a:spLocks noChangeArrowheads="1"/>
          </p:cNvSpPr>
          <p:nvPr/>
        </p:nvSpPr>
        <p:spPr bwMode="auto">
          <a:xfrm>
            <a:off x="10062895" y="4029406"/>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97" name="Gruppieren 183">
            <a:extLst>
              <a:ext uri="{FF2B5EF4-FFF2-40B4-BE49-F238E27FC236}">
                <a16:creationId xmlns:a16="http://schemas.microsoft.com/office/drawing/2014/main" id="{191B1D7D-9F8A-41E5-9030-29EEF0D563F5}"/>
              </a:ext>
            </a:extLst>
          </p:cNvPr>
          <p:cNvGrpSpPr/>
          <p:nvPr/>
        </p:nvGrpSpPr>
        <p:grpSpPr>
          <a:xfrm>
            <a:off x="10114736" y="5763947"/>
            <a:ext cx="494166" cy="215444"/>
            <a:chOff x="8830005" y="6429207"/>
            <a:chExt cx="494166" cy="215444"/>
          </a:xfrm>
        </p:grpSpPr>
        <p:sp>
          <p:nvSpPr>
            <p:cNvPr id="98" name="AutoShape 25">
              <a:extLst>
                <a:ext uri="{FF2B5EF4-FFF2-40B4-BE49-F238E27FC236}">
                  <a16:creationId xmlns:a16="http://schemas.microsoft.com/office/drawing/2014/main" id="{A9840E97-5CB9-4F46-9E40-466D5344B08B}"/>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99" name="Textfeld 81">
              <a:extLst>
                <a:ext uri="{FF2B5EF4-FFF2-40B4-BE49-F238E27FC236}">
                  <a16:creationId xmlns:a16="http://schemas.microsoft.com/office/drawing/2014/main" id="{399EF31D-9FC1-4ED5-8B92-7AF6284535DB}"/>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grpSp>
        <p:nvGrpSpPr>
          <p:cNvPr id="100" name="Gruppieren 243">
            <a:extLst>
              <a:ext uri="{FF2B5EF4-FFF2-40B4-BE49-F238E27FC236}">
                <a16:creationId xmlns:a16="http://schemas.microsoft.com/office/drawing/2014/main" id="{C9F57277-63EC-4609-842E-C237CE7B4B4F}"/>
              </a:ext>
            </a:extLst>
          </p:cNvPr>
          <p:cNvGrpSpPr/>
          <p:nvPr/>
        </p:nvGrpSpPr>
        <p:grpSpPr>
          <a:xfrm>
            <a:off x="10145493" y="5140502"/>
            <a:ext cx="660707" cy="288000"/>
            <a:chOff x="6940072" y="6467715"/>
            <a:chExt cx="660707" cy="288000"/>
          </a:xfrm>
        </p:grpSpPr>
        <p:sp>
          <p:nvSpPr>
            <p:cNvPr id="101" name="object 41">
              <a:extLst>
                <a:ext uri="{FF2B5EF4-FFF2-40B4-BE49-F238E27FC236}">
                  <a16:creationId xmlns:a16="http://schemas.microsoft.com/office/drawing/2014/main" id="{0BB5D354-46B2-400E-AEB0-618DCCDE50B0}"/>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102" name="object 41">
              <a:extLst>
                <a:ext uri="{FF2B5EF4-FFF2-40B4-BE49-F238E27FC236}">
                  <a16:creationId xmlns:a16="http://schemas.microsoft.com/office/drawing/2014/main" id="{70EB67B4-9325-4A0C-840D-E9FE93DD6E58}"/>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pic>
        <p:nvPicPr>
          <p:cNvPr id="67" name="object 4">
            <a:extLst>
              <a:ext uri="{FF2B5EF4-FFF2-40B4-BE49-F238E27FC236}">
                <a16:creationId xmlns:a16="http://schemas.microsoft.com/office/drawing/2014/main" id="{269DE4F6-99C7-484C-A1FC-CABDD5EEB854}"/>
              </a:ext>
            </a:extLst>
          </p:cNvPr>
          <p:cNvPicPr/>
          <p:nvPr/>
        </p:nvPicPr>
        <p:blipFill>
          <a:blip r:embed="rId9" cstate="print"/>
          <a:stretch>
            <a:fillRect/>
          </a:stretch>
        </p:blipFill>
        <p:spPr>
          <a:xfrm>
            <a:off x="6399856" y="4704384"/>
            <a:ext cx="5663551" cy="208600"/>
          </a:xfrm>
          <a:prstGeom prst="rect">
            <a:avLst/>
          </a:prstGeom>
        </p:spPr>
      </p:pic>
      <p:grpSp>
        <p:nvGrpSpPr>
          <p:cNvPr id="76" name="Gruppieren 251">
            <a:extLst>
              <a:ext uri="{FF2B5EF4-FFF2-40B4-BE49-F238E27FC236}">
                <a16:creationId xmlns:a16="http://schemas.microsoft.com/office/drawing/2014/main" id="{808CF9AB-639B-4076-A2FD-3F1E92EE8070}"/>
              </a:ext>
            </a:extLst>
          </p:cNvPr>
          <p:cNvGrpSpPr/>
          <p:nvPr/>
        </p:nvGrpSpPr>
        <p:grpSpPr>
          <a:xfrm>
            <a:off x="9190664" y="5149823"/>
            <a:ext cx="660707" cy="288000"/>
            <a:chOff x="6940072" y="6467715"/>
            <a:chExt cx="660707" cy="288000"/>
          </a:xfrm>
        </p:grpSpPr>
        <p:sp>
          <p:nvSpPr>
            <p:cNvPr id="77" name="object 41">
              <a:extLst>
                <a:ext uri="{FF2B5EF4-FFF2-40B4-BE49-F238E27FC236}">
                  <a16:creationId xmlns:a16="http://schemas.microsoft.com/office/drawing/2014/main" id="{C9EA0C2F-4305-4D81-9F78-792FAF836E0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78" name="object 41">
              <a:extLst>
                <a:ext uri="{FF2B5EF4-FFF2-40B4-BE49-F238E27FC236}">
                  <a16:creationId xmlns:a16="http://schemas.microsoft.com/office/drawing/2014/main" id="{8E1D0890-BC1C-493C-B71F-04989D41FFAD}"/>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Tree>
    <p:extLst>
      <p:ext uri="{BB962C8B-B14F-4D97-AF65-F5344CB8AC3E}">
        <p14:creationId xmlns:p14="http://schemas.microsoft.com/office/powerpoint/2010/main" val="3921100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E08046-F96A-D2D4-AF8E-CD7A24247238}"/>
              </a:ext>
            </a:extLst>
          </p:cNvPr>
          <p:cNvPicPr>
            <a:picLocks noChangeAspect="1"/>
          </p:cNvPicPr>
          <p:nvPr/>
        </p:nvPicPr>
        <p:blipFill rotWithShape="1">
          <a:blip r:embed="rId2"/>
          <a:srcRect r="29417"/>
          <a:stretch/>
        </p:blipFill>
        <p:spPr>
          <a:xfrm>
            <a:off x="6098400" y="1090800"/>
            <a:ext cx="6098400" cy="5767200"/>
          </a:xfrm>
          <a:prstGeom prst="rect">
            <a:avLst/>
          </a:prstGeom>
          <a:noFill/>
          <a:ln w="6350">
            <a:solidFill>
              <a:schemeClr val="bg1">
                <a:lumMod val="95000"/>
              </a:schemeClr>
            </a:solidFill>
            <a:miter lim="800000"/>
          </a:ln>
        </p:spPr>
      </p:pic>
      <p:sp>
        <p:nvSpPr>
          <p:cNvPr id="3" name="Text Placeholder 2">
            <a:extLst>
              <a:ext uri="{FF2B5EF4-FFF2-40B4-BE49-F238E27FC236}">
                <a16:creationId xmlns:a16="http://schemas.microsoft.com/office/drawing/2014/main" id="{3F74A6AF-F76E-4C17-B026-E8C13E0DB2F6}"/>
              </a:ext>
            </a:extLst>
          </p:cNvPr>
          <p:cNvSpPr>
            <a:spLocks noGrp="1"/>
          </p:cNvSpPr>
          <p:nvPr>
            <p:ph type="body" sz="quarter" idx="15"/>
          </p:nvPr>
        </p:nvSpPr>
        <p:spPr>
          <a:xfrm>
            <a:off x="2" y="1090800"/>
            <a:ext cx="6098400" cy="5331600"/>
          </a:xfrm>
        </p:spPr>
        <p:txBody>
          <a:bodyPr>
            <a:normAutofit/>
          </a:bodyPr>
          <a:lstStyle/>
          <a:p>
            <a:pPr marL="0" indent="0">
              <a:buNone/>
            </a:pPr>
            <a:r>
              <a:rPr lang="en-US" dirty="0"/>
              <a:t>For those who are used to working in Tc/BSD but not Debian: </a:t>
            </a:r>
          </a:p>
          <a:p>
            <a:r>
              <a:rPr lang="en-US" dirty="0" err="1"/>
              <a:t>sudo</a:t>
            </a:r>
            <a:r>
              <a:rPr lang="en-US" dirty="0"/>
              <a:t> = doas</a:t>
            </a:r>
          </a:p>
          <a:p>
            <a:r>
              <a:rPr lang="en-US" dirty="0"/>
              <a:t>apt = pkg</a:t>
            </a:r>
          </a:p>
          <a:p>
            <a:r>
              <a:rPr lang="en-US" dirty="0" err="1"/>
              <a:t>ifconfig</a:t>
            </a:r>
            <a:r>
              <a:rPr lang="en-US" dirty="0"/>
              <a:t> is deprecated and not installed by default. Use the command “</a:t>
            </a:r>
            <a:r>
              <a:rPr lang="en-US" dirty="0" err="1"/>
              <a:t>ip</a:t>
            </a:r>
            <a:r>
              <a:rPr lang="en-US" dirty="0"/>
              <a:t>”</a:t>
            </a:r>
          </a:p>
          <a:p>
            <a:pPr lvl="1"/>
            <a:r>
              <a:rPr lang="en-US" sz="1400" dirty="0" err="1">
                <a:latin typeface="Cambria" panose="02040503050406030204" pitchFamily="18" charset="0"/>
                <a:ea typeface="Cambria" panose="02040503050406030204" pitchFamily="18" charset="0"/>
              </a:rPr>
              <a:t>ip</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addr</a:t>
            </a:r>
            <a:r>
              <a:rPr lang="en-US" sz="1400" dirty="0">
                <a:latin typeface="Cambria" panose="02040503050406030204" pitchFamily="18" charset="0"/>
                <a:ea typeface="Cambria" panose="02040503050406030204" pitchFamily="18" charset="0"/>
              </a:rPr>
              <a:t> </a:t>
            </a:r>
            <a:r>
              <a:rPr lang="en-US" dirty="0"/>
              <a:t>will perform the same function as </a:t>
            </a:r>
            <a:r>
              <a:rPr lang="en-US" dirty="0" err="1"/>
              <a:t>ifconfig</a:t>
            </a:r>
            <a:endParaRPr lang="en-US" dirty="0"/>
          </a:p>
          <a:p>
            <a:r>
              <a:rPr lang="en-US" dirty="0"/>
              <a:t>Easy Editor is not installed by default, instead we will be using nano, which is a bit more robust without vims opaque UE.</a:t>
            </a:r>
          </a:p>
          <a:p>
            <a:endParaRPr lang="en-US" dirty="0"/>
          </a:p>
        </p:txBody>
      </p:sp>
      <p:sp>
        <p:nvSpPr>
          <p:cNvPr id="4" name="Title 3">
            <a:extLst>
              <a:ext uri="{FF2B5EF4-FFF2-40B4-BE49-F238E27FC236}">
                <a16:creationId xmlns:a16="http://schemas.microsoft.com/office/drawing/2014/main" id="{BB740F7C-E8BE-4626-B13C-7C244004020F}"/>
              </a:ext>
            </a:extLst>
          </p:cNvPr>
          <p:cNvSpPr>
            <a:spLocks noGrp="1"/>
          </p:cNvSpPr>
          <p:nvPr>
            <p:ph type="title"/>
          </p:nvPr>
        </p:nvSpPr>
        <p:spPr>
          <a:xfrm>
            <a:off x="-1" y="450787"/>
            <a:ext cx="10137600" cy="629367"/>
          </a:xfrm>
        </p:spPr>
        <p:txBody>
          <a:bodyPr wrap="square" anchor="b">
            <a:normAutofit/>
          </a:bodyPr>
          <a:lstStyle/>
          <a:p>
            <a:r>
              <a:rPr lang="en-US" dirty="0"/>
              <a:t>A Note About Working in Debian</a:t>
            </a:r>
          </a:p>
        </p:txBody>
      </p:sp>
    </p:spTree>
    <p:extLst>
      <p:ext uri="{BB962C8B-B14F-4D97-AF65-F5344CB8AC3E}">
        <p14:creationId xmlns:p14="http://schemas.microsoft.com/office/powerpoint/2010/main" val="1452885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4BB7AB1-C1B1-423B-86B0-61DC054229F8}"/>
              </a:ext>
            </a:extLst>
          </p:cNvPr>
          <p:cNvSpPr>
            <a:spLocks noGrp="1"/>
          </p:cNvSpPr>
          <p:nvPr>
            <p:ph type="body" sz="quarter" idx="15"/>
          </p:nvPr>
        </p:nvSpPr>
        <p:spPr>
          <a:xfrm>
            <a:off x="2" y="1090800"/>
            <a:ext cx="11048998" cy="5331600"/>
          </a:xfrm>
        </p:spPr>
        <p:txBody>
          <a:bodyPr/>
          <a:lstStyle/>
          <a:p>
            <a:r>
              <a:rPr lang="en-US" dirty="0"/>
              <a:t>Get Microsoft signing key and repository for dotnet:</a:t>
            </a:r>
          </a:p>
          <a:p>
            <a:pPr lvl="1"/>
            <a:r>
              <a:rPr lang="en-US" sz="1400" dirty="0">
                <a:effectLst/>
                <a:highlight>
                  <a:srgbClr val="C0C0C0"/>
                </a:highlight>
                <a:latin typeface="Cambria" panose="02040503050406030204" pitchFamily="18" charset="0"/>
                <a:ea typeface="Cambria" panose="02040503050406030204" pitchFamily="18" charset="0"/>
              </a:rPr>
              <a:t>cd</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$Home</a:t>
            </a:r>
          </a:p>
          <a:p>
            <a:pPr lvl="1"/>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FF00"/>
                </a:highlight>
                <a:latin typeface="Cambria" panose="02040503050406030204" pitchFamily="18" charset="0"/>
                <a:ea typeface="Cambria" panose="02040503050406030204" pitchFamily="18" charset="0"/>
              </a:rPr>
              <a:t>wget</a:t>
            </a:r>
            <a:r>
              <a:rPr lang="en-US" sz="1400" dirty="0">
                <a:effectLst/>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https://packages.microsoft.com/config/debian/11/packages-microsoft-prod.deb</a:t>
            </a:r>
            <a:r>
              <a:rPr lang="en-US" sz="1400" spc="300" dirty="0">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-O</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packages-</a:t>
            </a:r>
            <a:r>
              <a:rPr lang="en-US" sz="1400" dirty="0" err="1">
                <a:effectLst/>
                <a:highlight>
                  <a:srgbClr val="C0C0C0"/>
                </a:highlight>
                <a:latin typeface="Cambria" panose="02040503050406030204" pitchFamily="18" charset="0"/>
                <a:ea typeface="Cambria" panose="02040503050406030204" pitchFamily="18" charset="0"/>
              </a:rPr>
              <a:t>microsoft</a:t>
            </a:r>
            <a:r>
              <a:rPr lang="en-US" sz="1400" dirty="0">
                <a:effectLst/>
                <a:highlight>
                  <a:srgbClr val="C0C0C0"/>
                </a:highlight>
                <a:latin typeface="Cambria" panose="02040503050406030204" pitchFamily="18" charset="0"/>
                <a:ea typeface="Cambria" panose="02040503050406030204" pitchFamily="18" charset="0"/>
              </a:rPr>
              <a:t>-</a:t>
            </a:r>
            <a:r>
              <a:rPr lang="en-US" sz="1400" dirty="0" err="1">
                <a:effectLst/>
                <a:highlight>
                  <a:srgbClr val="C0C0C0"/>
                </a:highlight>
                <a:latin typeface="Cambria" panose="02040503050406030204" pitchFamily="18" charset="0"/>
                <a:ea typeface="Cambria" panose="02040503050406030204" pitchFamily="18" charset="0"/>
              </a:rPr>
              <a:t>prod.deb</a:t>
            </a:r>
            <a:endParaRPr lang="en-US" sz="1400" dirty="0">
              <a:highlight>
                <a:srgbClr val="C0C0C0"/>
              </a:highlight>
              <a:latin typeface="Cambria" panose="02040503050406030204" pitchFamily="18" charset="0"/>
              <a:ea typeface="Cambria" panose="02040503050406030204" pitchFamily="18" charset="0"/>
            </a:endParaRPr>
          </a:p>
          <a:p>
            <a:pPr lvl="1"/>
            <a:r>
              <a:rPr lang="en-US" sz="1400" dirty="0" err="1">
                <a:effectLst/>
                <a:highlight>
                  <a:srgbClr val="C0C0C0"/>
                </a:highligh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FF00"/>
                </a:highlight>
                <a:latin typeface="Cambria" panose="02040503050406030204" pitchFamily="18" charset="0"/>
                <a:ea typeface="Cambria" panose="02040503050406030204" pitchFamily="18" charset="0"/>
              </a:rPr>
              <a:t>dpkg</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t>
            </a:r>
            <a:r>
              <a:rPr lang="en-US" sz="1400" dirty="0" err="1">
                <a:effectLst/>
                <a:highlight>
                  <a:srgbClr val="C0C0C0"/>
                </a:highlight>
                <a:latin typeface="Cambria" panose="02040503050406030204" pitchFamily="18" charset="0"/>
                <a:ea typeface="Cambria" panose="02040503050406030204" pitchFamily="18" charset="0"/>
              </a:rPr>
              <a:t>i</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packages-</a:t>
            </a:r>
            <a:r>
              <a:rPr lang="en-US" sz="1400" dirty="0" err="1">
                <a:effectLst/>
                <a:highlight>
                  <a:srgbClr val="FFFF00"/>
                </a:highlight>
                <a:latin typeface="Cambria" panose="02040503050406030204" pitchFamily="18" charset="0"/>
                <a:ea typeface="Cambria" panose="02040503050406030204" pitchFamily="18" charset="0"/>
              </a:rPr>
              <a:t>microsoft</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prod.deb</a:t>
            </a:r>
            <a:endParaRPr lang="en-US" sz="1400" dirty="0">
              <a:highlight>
                <a:srgbClr val="FFFF00"/>
              </a:highlight>
              <a:latin typeface="Cambria" panose="02040503050406030204" pitchFamily="18" charset="0"/>
              <a:ea typeface="Cambria" panose="02040503050406030204" pitchFamily="18" charset="0"/>
            </a:endParaRPr>
          </a:p>
          <a:p>
            <a:pPr lvl="1"/>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packages-</a:t>
            </a:r>
            <a:r>
              <a:rPr lang="en-US" sz="1400" dirty="0" err="1">
                <a:effectLst/>
                <a:highlight>
                  <a:srgbClr val="C0C0C0"/>
                </a:highlight>
                <a:latin typeface="Cambria" panose="02040503050406030204" pitchFamily="18" charset="0"/>
                <a:ea typeface="Cambria" panose="02040503050406030204" pitchFamily="18" charset="0"/>
              </a:rPr>
              <a:t>microsoft</a:t>
            </a:r>
            <a:r>
              <a:rPr lang="en-US" sz="1400" dirty="0">
                <a:effectLst/>
                <a:highlight>
                  <a:srgbClr val="C0C0C0"/>
                </a:highlight>
                <a:latin typeface="Cambria" panose="02040503050406030204" pitchFamily="18" charset="0"/>
                <a:ea typeface="Cambria" panose="02040503050406030204" pitchFamily="18" charset="0"/>
              </a:rPr>
              <a:t>-</a:t>
            </a:r>
            <a:r>
              <a:rPr lang="en-US" sz="1400" dirty="0" err="1">
                <a:effectLst/>
                <a:highlight>
                  <a:srgbClr val="C0C0C0"/>
                </a:highlight>
                <a:latin typeface="Cambria" panose="02040503050406030204" pitchFamily="18" charset="0"/>
                <a:ea typeface="Cambria" panose="02040503050406030204" pitchFamily="18" charset="0"/>
              </a:rPr>
              <a:t>prod.deb</a:t>
            </a:r>
            <a:endParaRPr lang="en-US" sz="1400" dirty="0">
              <a:effectLst/>
              <a:highlight>
                <a:srgbClr val="C0C0C0"/>
              </a:highlight>
              <a:latin typeface="Cambria" panose="02040503050406030204" pitchFamily="18" charset="0"/>
              <a:ea typeface="Cambria" panose="02040503050406030204" pitchFamily="18" charset="0"/>
            </a:endParaRPr>
          </a:p>
          <a:p>
            <a:pPr lvl="1"/>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apt</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update</a:t>
            </a:r>
            <a:endParaRPr lang="en-US" sz="1400" dirty="0">
              <a:effectLst/>
              <a:highlight>
                <a:srgbClr val="C0C0C0"/>
              </a:highlight>
              <a:latin typeface="Cambria" panose="02040503050406030204" pitchFamily="18" charset="0"/>
              <a:ea typeface="Cambria" panose="02040503050406030204" pitchFamily="18" charset="0"/>
            </a:endParaRPr>
          </a:p>
          <a:p>
            <a:pPr lvl="1"/>
            <a:endParaRPr lang="en-US" sz="1800" dirty="0">
              <a:effectLst/>
              <a:latin typeface="Calibri" panose="020F0502020204030204" pitchFamily="34" charset="0"/>
            </a:endParaRPr>
          </a:p>
          <a:p>
            <a:pPr lvl="1"/>
            <a:endParaRPr lang="en-US" dirty="0"/>
          </a:p>
        </p:txBody>
      </p:sp>
      <p:sp>
        <p:nvSpPr>
          <p:cNvPr id="4" name="Title 3">
            <a:extLst>
              <a:ext uri="{FF2B5EF4-FFF2-40B4-BE49-F238E27FC236}">
                <a16:creationId xmlns:a16="http://schemas.microsoft.com/office/drawing/2014/main" id="{2FA9595C-EE37-485B-8769-2E40717D74B7}"/>
              </a:ext>
            </a:extLst>
          </p:cNvPr>
          <p:cNvSpPr>
            <a:spLocks noGrp="1"/>
          </p:cNvSpPr>
          <p:nvPr>
            <p:ph type="title"/>
          </p:nvPr>
        </p:nvSpPr>
        <p:spPr/>
        <p:txBody>
          <a:bodyPr/>
          <a:lstStyle/>
          <a:p>
            <a:r>
              <a:rPr lang="en-US" dirty="0"/>
              <a:t>Install important packages</a:t>
            </a:r>
          </a:p>
        </p:txBody>
      </p:sp>
    </p:spTree>
    <p:extLst>
      <p:ext uri="{BB962C8B-B14F-4D97-AF65-F5344CB8AC3E}">
        <p14:creationId xmlns:p14="http://schemas.microsoft.com/office/powerpoint/2010/main" val="4133540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C96080-BC61-4024-A76D-ADD59D326D29}"/>
              </a:ext>
            </a:extLst>
          </p:cNvPr>
          <p:cNvSpPr>
            <a:spLocks noGrp="1"/>
          </p:cNvSpPr>
          <p:nvPr>
            <p:ph type="body" sz="quarter" idx="15"/>
          </p:nvPr>
        </p:nvSpPr>
        <p:spPr>
          <a:xfrm>
            <a:off x="2" y="1090800"/>
            <a:ext cx="10515598" cy="5538600"/>
          </a:xfrm>
        </p:spPr>
        <p:txBody>
          <a:bodyPr/>
          <a:lstStyle/>
          <a:p>
            <a:pPr marL="457200" indent="-457200">
              <a:buFont typeface="+mj-lt"/>
              <a:buAutoNum type="arabicPeriod"/>
            </a:pPr>
            <a:r>
              <a:rPr lang="en-US" dirty="0"/>
              <a:t>Install packages needed to install and use docker</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install</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-y</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apt-transport-https ca-certificates</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curl</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gnupg2</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software-properties-common</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dotnet-sdk-6.0</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unzip</a:t>
            </a:r>
            <a:endParaRPr lang="en-US" sz="1400" dirty="0">
              <a:highlight>
                <a:srgbClr val="FFFF00"/>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Get the Docker repository</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curl</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t>
            </a:r>
            <a:r>
              <a:rPr lang="en-US" sz="1400" dirty="0" err="1">
                <a:effectLst/>
                <a:highlight>
                  <a:srgbClr val="C0C0C0"/>
                </a:highlight>
                <a:latin typeface="Cambria" panose="02040503050406030204" pitchFamily="18" charset="0"/>
                <a:ea typeface="Cambria" panose="02040503050406030204" pitchFamily="18" charset="0"/>
              </a:rPr>
              <a:t>fsSL</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https://download.docker.com/linux/debian/gpg | </a:t>
            </a:r>
            <a:r>
              <a:rPr lang="en-US" sz="1400" dirty="0" err="1">
                <a:effectLst/>
                <a:highlight>
                  <a:srgbClr val="FFFF00"/>
                </a:highlight>
                <a:latin typeface="Cambria" panose="02040503050406030204" pitchFamily="18" charset="0"/>
                <a:ea typeface="Cambria" panose="02040503050406030204" pitchFamily="18" charset="0"/>
              </a:rPr>
              <a:t>sudo</a:t>
            </a:r>
            <a:r>
              <a:rPr lang="en-US" sz="1400" dirty="0">
                <a:effectLst/>
                <a:highlight>
                  <a:srgbClr val="FFFF00"/>
                </a:highlight>
                <a:latin typeface="Cambria" panose="02040503050406030204" pitchFamily="18" charset="0"/>
                <a:ea typeface="Cambria" panose="02040503050406030204" pitchFamily="18" charset="0"/>
              </a:rPr>
              <a:t> apt-key add</a:t>
            </a:r>
            <a:r>
              <a:rPr lang="en-US" sz="1400" dirty="0">
                <a:effectLst/>
                <a:latin typeface="Cambria" panose="02040503050406030204" pitchFamily="18" charset="0"/>
                <a:ea typeface="Cambria" panose="02040503050406030204" pitchFamily="18" charset="0"/>
              </a:rPr>
              <a:t> –</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add-apt-repository</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"deb [arch=amd64] https://download.docker.com/linux/debian $(</a:t>
            </a:r>
            <a:r>
              <a:rPr lang="en-US" sz="1400" dirty="0" err="1">
                <a:effectLst/>
                <a:highlight>
                  <a:srgbClr val="C0C0C0"/>
                </a:highlight>
                <a:latin typeface="Cambria" panose="02040503050406030204" pitchFamily="18" charset="0"/>
                <a:ea typeface="Cambria" panose="02040503050406030204" pitchFamily="18" charset="0"/>
              </a:rPr>
              <a:t>lsb_release</a:t>
            </a:r>
            <a:r>
              <a:rPr lang="en-US" sz="1400" dirty="0">
                <a:effectLst/>
                <a:highlight>
                  <a:srgbClr val="C0C0C0"/>
                </a:highlight>
                <a:latin typeface="Cambria" panose="02040503050406030204" pitchFamily="18" charset="0"/>
                <a:ea typeface="Cambria" panose="02040503050406030204" pitchFamily="18" charset="0"/>
              </a:rPr>
              <a:t> -cs) stable"</a:t>
            </a:r>
            <a:endParaRPr lang="en-US" sz="1400" dirty="0">
              <a:highlight>
                <a:srgbClr val="C0C0C0"/>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Install Docker</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update</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apt-cache</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policy</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docker-</a:t>
            </a:r>
            <a:r>
              <a:rPr lang="en-US" sz="1400" dirty="0" err="1">
                <a:effectLst/>
                <a:highlight>
                  <a:srgbClr val="FFFF00"/>
                </a:highlight>
                <a:latin typeface="Cambria" panose="02040503050406030204" pitchFamily="18" charset="0"/>
                <a:ea typeface="Cambria" panose="02040503050406030204" pitchFamily="18" charset="0"/>
              </a:rPr>
              <a:t>ce</a:t>
            </a:r>
            <a:endParaRPr lang="en-US" sz="1400" dirty="0">
              <a:highlight>
                <a:srgbClr val="FFFF00"/>
              </a:highlight>
              <a:latin typeface="Cambria" panose="02040503050406030204" pitchFamily="18" charset="0"/>
              <a:ea typeface="Cambria" panose="02040503050406030204" pitchFamily="18" charset="0"/>
            </a:endParaRP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install</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-y</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docker-</a:t>
            </a:r>
            <a:r>
              <a:rPr lang="en-US" sz="1400" dirty="0" err="1">
                <a:effectLst/>
                <a:highlight>
                  <a:srgbClr val="C0C0C0"/>
                </a:highlight>
                <a:latin typeface="Cambria" panose="02040503050406030204" pitchFamily="18" charset="0"/>
                <a:ea typeface="Cambria" panose="02040503050406030204" pitchFamily="18" charset="0"/>
              </a:rPr>
              <a:t>ce</a:t>
            </a:r>
            <a:endParaRPr lang="en-US" sz="1400" dirty="0">
              <a:effectLst/>
              <a:highlight>
                <a:srgbClr val="C0C0C0"/>
              </a:highlight>
              <a:latin typeface="Cambria" panose="02040503050406030204" pitchFamily="18" charset="0"/>
              <a:ea typeface="Cambria" panose="02040503050406030204" pitchFamily="18" charset="0"/>
            </a:endParaRPr>
          </a:p>
          <a:p>
            <a:pPr lvl="1"/>
            <a:endParaRPr lang="en-US" dirty="0"/>
          </a:p>
        </p:txBody>
      </p:sp>
      <p:sp>
        <p:nvSpPr>
          <p:cNvPr id="4" name="Title 3">
            <a:extLst>
              <a:ext uri="{FF2B5EF4-FFF2-40B4-BE49-F238E27FC236}">
                <a16:creationId xmlns:a16="http://schemas.microsoft.com/office/drawing/2014/main" id="{DD7520D4-5700-4BF1-8F39-78479ABE2483}"/>
              </a:ext>
            </a:extLst>
          </p:cNvPr>
          <p:cNvSpPr>
            <a:spLocks noGrp="1"/>
          </p:cNvSpPr>
          <p:nvPr>
            <p:ph type="title"/>
          </p:nvPr>
        </p:nvSpPr>
        <p:spPr/>
        <p:txBody>
          <a:bodyPr/>
          <a:lstStyle/>
          <a:p>
            <a:r>
              <a:rPr lang="en-US" dirty="0"/>
              <a:t>Install Important Packages</a:t>
            </a:r>
          </a:p>
        </p:txBody>
      </p:sp>
    </p:spTree>
    <p:extLst>
      <p:ext uri="{BB962C8B-B14F-4D97-AF65-F5344CB8AC3E}">
        <p14:creationId xmlns:p14="http://schemas.microsoft.com/office/powerpoint/2010/main" val="2537164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dirty="0"/>
              <a:t>Installing the Linux guest</a:t>
            </a:r>
          </a:p>
          <a:p>
            <a:r>
              <a:rPr lang="en-US" dirty="0"/>
              <a:t>Installing Docker and other necessary programs</a:t>
            </a:r>
          </a:p>
          <a:p>
            <a:r>
              <a:rPr lang="en-US" b="1"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1364849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CECBD8-3029-404E-8AE5-63728517E58A}"/>
              </a:ext>
            </a:extLst>
          </p:cNvPr>
          <p:cNvSpPr>
            <a:spLocks noGrp="1"/>
          </p:cNvSpPr>
          <p:nvPr>
            <p:ph type="body" sz="quarter" idx="15"/>
          </p:nvPr>
        </p:nvSpPr>
        <p:spPr/>
        <p:txBody>
          <a:bodyPr/>
          <a:lstStyle/>
          <a:p>
            <a:pPr marL="457200" indent="-457200">
              <a:buFont typeface="+mj-lt"/>
              <a:buAutoNum type="arabicPeriod"/>
            </a:pPr>
            <a:r>
              <a:rPr lang="en-US" dirty="0"/>
              <a:t>Download sample project from the Beckhoff GitHub</a:t>
            </a:r>
          </a:p>
          <a:p>
            <a:pPr marL="457200" indent="-457200">
              <a:buFont typeface="+mj-lt"/>
              <a:buAutoNum type="arabicPeriod"/>
            </a:pPr>
            <a:r>
              <a:rPr lang="en-US" dirty="0"/>
              <a:t>Edit the settings files for the containers</a:t>
            </a:r>
          </a:p>
          <a:p>
            <a:pPr marL="457200" indent="-457200">
              <a:buFont typeface="+mj-lt"/>
              <a:buAutoNum type="arabicPeriod"/>
            </a:pPr>
            <a:r>
              <a:rPr lang="en-US" dirty="0"/>
              <a:t>Build the images</a:t>
            </a:r>
          </a:p>
          <a:p>
            <a:endParaRPr lang="en-US" dirty="0"/>
          </a:p>
        </p:txBody>
      </p:sp>
      <p:sp>
        <p:nvSpPr>
          <p:cNvPr id="4" name="Title 3">
            <a:extLst>
              <a:ext uri="{FF2B5EF4-FFF2-40B4-BE49-F238E27FC236}">
                <a16:creationId xmlns:a16="http://schemas.microsoft.com/office/drawing/2014/main" id="{93CCFD45-80BC-4D40-BAC9-9C1382C921D5}"/>
              </a:ext>
            </a:extLst>
          </p:cNvPr>
          <p:cNvSpPr>
            <a:spLocks noGrp="1"/>
          </p:cNvSpPr>
          <p:nvPr>
            <p:ph type="title"/>
          </p:nvPr>
        </p:nvSpPr>
        <p:spPr/>
        <p:txBody>
          <a:bodyPr/>
          <a:lstStyle/>
          <a:p>
            <a:r>
              <a:rPr lang="en-US" dirty="0"/>
              <a:t>Creating the Docker Containers</a:t>
            </a:r>
          </a:p>
        </p:txBody>
      </p:sp>
      <p:sp>
        <p:nvSpPr>
          <p:cNvPr id="5" name="AutoShape 28">
            <a:extLst>
              <a:ext uri="{FF2B5EF4-FFF2-40B4-BE49-F238E27FC236}">
                <a16:creationId xmlns:a16="http://schemas.microsoft.com/office/drawing/2014/main" id="{7BE6D1FC-ED73-4DA2-BCE6-DC3E1A0E7269}"/>
              </a:ext>
            </a:extLst>
          </p:cNvPr>
          <p:cNvSpPr>
            <a:spLocks noChangeArrowheads="1"/>
          </p:cNvSpPr>
          <p:nvPr/>
        </p:nvSpPr>
        <p:spPr bwMode="auto">
          <a:xfrm>
            <a:off x="6400799" y="1534259"/>
            <a:ext cx="5682783" cy="300650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dirty="0"/>
          </a:p>
        </p:txBody>
      </p:sp>
      <p:sp>
        <p:nvSpPr>
          <p:cNvPr id="6" name="AutoShape 28">
            <a:extLst>
              <a:ext uri="{FF2B5EF4-FFF2-40B4-BE49-F238E27FC236}">
                <a16:creationId xmlns:a16="http://schemas.microsoft.com/office/drawing/2014/main" id="{C727655F-DD15-4D6F-9356-E78570FDF36F}"/>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7" name="object 28">
            <a:extLst>
              <a:ext uri="{FF2B5EF4-FFF2-40B4-BE49-F238E27FC236}">
                <a16:creationId xmlns:a16="http://schemas.microsoft.com/office/drawing/2014/main" id="{B46B5CE7-A03C-4A96-AD94-A1B413D520FE}"/>
              </a:ext>
            </a:extLst>
          </p:cNvPr>
          <p:cNvSpPr/>
          <p:nvPr/>
        </p:nvSpPr>
        <p:spPr>
          <a:xfrm>
            <a:off x="9132541" y="3651445"/>
            <a:ext cx="770463" cy="1841509"/>
          </a:xfrm>
          <a:custGeom>
            <a:avLst/>
            <a:gdLst/>
            <a:ahLst/>
            <a:cxnLst/>
            <a:rect l="l" t="t" r="r" b="b"/>
            <a:pathLst>
              <a:path w="581025" h="1864360">
                <a:moveTo>
                  <a:pt x="580796" y="0"/>
                </a:moveTo>
                <a:lnTo>
                  <a:pt x="0" y="0"/>
                </a:lnTo>
                <a:lnTo>
                  <a:pt x="0" y="1864296"/>
                </a:lnTo>
                <a:lnTo>
                  <a:pt x="580796" y="1864296"/>
                </a:lnTo>
                <a:lnTo>
                  <a:pt x="580796" y="0"/>
                </a:lnTo>
                <a:close/>
              </a:path>
            </a:pathLst>
          </a:custGeom>
          <a:solidFill>
            <a:srgbClr val="A6B800">
              <a:alpha val="50000"/>
            </a:srgbClr>
          </a:solidFill>
        </p:spPr>
        <p:txBody>
          <a:bodyPr wrap="square" lIns="0" tIns="0" rIns="0" bIns="0" rtlCol="0"/>
          <a:lstStyle/>
          <a:p>
            <a:endParaRPr/>
          </a:p>
        </p:txBody>
      </p:sp>
      <p:sp>
        <p:nvSpPr>
          <p:cNvPr id="8" name="AutoShape 25">
            <a:extLst>
              <a:ext uri="{FF2B5EF4-FFF2-40B4-BE49-F238E27FC236}">
                <a16:creationId xmlns:a16="http://schemas.microsoft.com/office/drawing/2014/main" id="{2CC9FA3B-3210-4F43-A7DE-EB46F2DF4527}"/>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9" name="AutoShape 100">
            <a:extLst>
              <a:ext uri="{FF2B5EF4-FFF2-40B4-BE49-F238E27FC236}">
                <a16:creationId xmlns:a16="http://schemas.microsoft.com/office/drawing/2014/main" id="{3E7667F0-1A82-43CF-8E1E-427E71C009F8}"/>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10" name="AutoShape 25">
            <a:extLst>
              <a:ext uri="{FF2B5EF4-FFF2-40B4-BE49-F238E27FC236}">
                <a16:creationId xmlns:a16="http://schemas.microsoft.com/office/drawing/2014/main" id="{CB8F7E64-D13F-4956-96FC-8927EA0CB93F}"/>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11" name="Gruppieren 161">
            <a:extLst>
              <a:ext uri="{FF2B5EF4-FFF2-40B4-BE49-F238E27FC236}">
                <a16:creationId xmlns:a16="http://schemas.microsoft.com/office/drawing/2014/main" id="{A73282D5-FA5F-4279-A4C2-28CC113893C7}"/>
              </a:ext>
            </a:extLst>
          </p:cNvPr>
          <p:cNvGrpSpPr/>
          <p:nvPr/>
        </p:nvGrpSpPr>
        <p:grpSpPr>
          <a:xfrm>
            <a:off x="9011368" y="5767597"/>
            <a:ext cx="494166" cy="215444"/>
            <a:chOff x="8830005" y="6429207"/>
            <a:chExt cx="494166" cy="215444"/>
          </a:xfrm>
        </p:grpSpPr>
        <p:sp>
          <p:nvSpPr>
            <p:cNvPr id="12" name="AutoShape 25">
              <a:extLst>
                <a:ext uri="{FF2B5EF4-FFF2-40B4-BE49-F238E27FC236}">
                  <a16:creationId xmlns:a16="http://schemas.microsoft.com/office/drawing/2014/main" id="{58CAB1C7-0497-4A47-B524-CD13DC55E7C7}"/>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13" name="Textfeld 81">
              <a:extLst>
                <a:ext uri="{FF2B5EF4-FFF2-40B4-BE49-F238E27FC236}">
                  <a16:creationId xmlns:a16="http://schemas.microsoft.com/office/drawing/2014/main" id="{066E1A90-81E2-4516-8321-210F231BF3AA}"/>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14" name="AutoShape 25">
            <a:extLst>
              <a:ext uri="{FF2B5EF4-FFF2-40B4-BE49-F238E27FC236}">
                <a16:creationId xmlns:a16="http://schemas.microsoft.com/office/drawing/2014/main" id="{DB0BD467-CEC6-4B9A-A806-9386F4F7234B}"/>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5" name="AutoShape 25">
            <a:extLst>
              <a:ext uri="{FF2B5EF4-FFF2-40B4-BE49-F238E27FC236}">
                <a16:creationId xmlns:a16="http://schemas.microsoft.com/office/drawing/2014/main" id="{8F7398ED-E59F-4964-8E5F-8F104DF9C6E7}"/>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6" name="AutoShape 25">
            <a:extLst>
              <a:ext uri="{FF2B5EF4-FFF2-40B4-BE49-F238E27FC236}">
                <a16:creationId xmlns:a16="http://schemas.microsoft.com/office/drawing/2014/main" id="{ACAE0EE4-0C9C-4849-9B86-DF7156641E3D}"/>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7" name="AutoShape 25">
            <a:extLst>
              <a:ext uri="{FF2B5EF4-FFF2-40B4-BE49-F238E27FC236}">
                <a16:creationId xmlns:a16="http://schemas.microsoft.com/office/drawing/2014/main" id="{48E8B2B1-78C8-4CBE-91E5-EE609EA3BA0A}"/>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8" name="AutoShape 25">
            <a:extLst>
              <a:ext uri="{FF2B5EF4-FFF2-40B4-BE49-F238E27FC236}">
                <a16:creationId xmlns:a16="http://schemas.microsoft.com/office/drawing/2014/main" id="{080BBFF3-D903-4458-BEA8-ABE8EDDF0F85}"/>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9" name="AutoShape 25">
            <a:extLst>
              <a:ext uri="{FF2B5EF4-FFF2-40B4-BE49-F238E27FC236}">
                <a16:creationId xmlns:a16="http://schemas.microsoft.com/office/drawing/2014/main" id="{9A978C06-E385-48FB-A5BA-BCCF2C7C18F3}"/>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pic>
        <p:nvPicPr>
          <p:cNvPr id="20" name="object 30">
            <a:extLst>
              <a:ext uri="{FF2B5EF4-FFF2-40B4-BE49-F238E27FC236}">
                <a16:creationId xmlns:a16="http://schemas.microsoft.com/office/drawing/2014/main" id="{7C2A5ACD-1D66-44D5-921D-F6CF14ACB691}"/>
              </a:ext>
            </a:extLst>
          </p:cNvPr>
          <p:cNvPicPr/>
          <p:nvPr/>
        </p:nvPicPr>
        <p:blipFill>
          <a:blip r:embed="rId2" cstate="print"/>
          <a:stretch>
            <a:fillRect/>
          </a:stretch>
        </p:blipFill>
        <p:spPr>
          <a:xfrm>
            <a:off x="10082912" y="3977226"/>
            <a:ext cx="769607" cy="447773"/>
          </a:xfrm>
          <a:prstGeom prst="rect">
            <a:avLst/>
          </a:prstGeom>
        </p:spPr>
      </p:pic>
      <p:sp>
        <p:nvSpPr>
          <p:cNvPr id="21" name="object 31">
            <a:extLst>
              <a:ext uri="{FF2B5EF4-FFF2-40B4-BE49-F238E27FC236}">
                <a16:creationId xmlns:a16="http://schemas.microsoft.com/office/drawing/2014/main" id="{BE9B07DA-6D9C-466C-9AAC-AFFE90781ED5}"/>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pic>
        <p:nvPicPr>
          <p:cNvPr id="22" name="object 11">
            <a:extLst>
              <a:ext uri="{FF2B5EF4-FFF2-40B4-BE49-F238E27FC236}">
                <a16:creationId xmlns:a16="http://schemas.microsoft.com/office/drawing/2014/main" id="{6F2C9842-407A-4C9D-A216-1D07BB453070}"/>
              </a:ext>
            </a:extLst>
          </p:cNvPr>
          <p:cNvPicPr/>
          <p:nvPr/>
        </p:nvPicPr>
        <p:blipFill>
          <a:blip r:embed="rId3" cstate="print"/>
          <a:stretch>
            <a:fillRect/>
          </a:stretch>
        </p:blipFill>
        <p:spPr>
          <a:xfrm>
            <a:off x="6400799" y="1342357"/>
            <a:ext cx="5682784" cy="191901"/>
          </a:xfrm>
          <a:prstGeom prst="rect">
            <a:avLst/>
          </a:prstGeom>
        </p:spPr>
      </p:pic>
      <p:sp>
        <p:nvSpPr>
          <p:cNvPr id="23" name="object 12">
            <a:extLst>
              <a:ext uri="{FF2B5EF4-FFF2-40B4-BE49-F238E27FC236}">
                <a16:creationId xmlns:a16="http://schemas.microsoft.com/office/drawing/2014/main" id="{288B7FC0-856C-44AA-B163-D5058E530A6C}"/>
              </a:ext>
            </a:extLst>
          </p:cNvPr>
          <p:cNvSpPr txBox="1"/>
          <p:nvPr/>
        </p:nvSpPr>
        <p:spPr>
          <a:xfrm>
            <a:off x="6491669" y="1342357"/>
            <a:ext cx="943770" cy="191901"/>
          </a:xfrm>
          <a:prstGeom prst="rect">
            <a:avLst/>
          </a:prstGeom>
        </p:spPr>
        <p:txBody>
          <a:bodyPr vert="horz" wrap="square" lIns="0" tIns="12700" rIns="0" bIns="0" rtlCol="0" anchor="ctr">
            <a:noAutofit/>
          </a:bodyPr>
          <a:lstStyle/>
          <a:p>
            <a:pPr marL="12700">
              <a:lnSpc>
                <a:spcPct val="100000"/>
              </a:lnSpc>
              <a:spcBef>
                <a:spcPts val="100"/>
              </a:spcBef>
            </a:pPr>
            <a:r>
              <a:rPr sz="1000" spc="-30" dirty="0">
                <a:solidFill>
                  <a:srgbClr val="FFFFFF"/>
                </a:solidFill>
                <a:latin typeface="+mj-lt"/>
                <a:cs typeface="FrutigerLTPro-Condensed"/>
              </a:rPr>
              <a:t>T</a:t>
            </a:r>
            <a:r>
              <a:rPr sz="1000" spc="10" dirty="0">
                <a:solidFill>
                  <a:srgbClr val="FFFFFF"/>
                </a:solidFill>
                <a:latin typeface="+mj-lt"/>
                <a:cs typeface="FrutigerLTPro-Condensed"/>
              </a:rPr>
              <a:t>w</a:t>
            </a:r>
            <a:r>
              <a:rPr sz="1000" spc="5" dirty="0">
                <a:solidFill>
                  <a:srgbClr val="FFFFFF"/>
                </a:solidFill>
                <a:latin typeface="+mj-lt"/>
                <a:cs typeface="FrutigerLTPro-Condensed"/>
              </a:rPr>
              <a:t>i</a:t>
            </a:r>
            <a:r>
              <a:rPr sz="1000" spc="10" dirty="0">
                <a:solidFill>
                  <a:srgbClr val="FFFFFF"/>
                </a:solidFill>
                <a:latin typeface="+mj-lt"/>
                <a:cs typeface="FrutigerLTPro-Condensed"/>
              </a:rPr>
              <a:t>n</a:t>
            </a:r>
            <a:r>
              <a:rPr sz="1000" spc="30" dirty="0">
                <a:solidFill>
                  <a:srgbClr val="FFFFFF"/>
                </a:solidFill>
                <a:latin typeface="+mj-lt"/>
                <a:cs typeface="FrutigerLTPro-Condensed"/>
              </a:rPr>
              <a:t>C</a:t>
            </a:r>
            <a:r>
              <a:rPr sz="1000" spc="-25" dirty="0">
                <a:solidFill>
                  <a:srgbClr val="FFFFFF"/>
                </a:solidFill>
                <a:latin typeface="+mj-lt"/>
                <a:cs typeface="FrutigerLTPro-Condensed"/>
              </a:rPr>
              <a:t>A</a:t>
            </a:r>
            <a:r>
              <a:rPr sz="1000" spc="-20" dirty="0">
                <a:solidFill>
                  <a:srgbClr val="FFFFFF"/>
                </a:solidFill>
                <a:latin typeface="+mj-lt"/>
                <a:cs typeface="FrutigerLTPro-Condensed"/>
              </a:rPr>
              <a:t>T</a:t>
            </a:r>
            <a:r>
              <a:rPr sz="1000" spc="20" dirty="0">
                <a:solidFill>
                  <a:srgbClr val="FFFFFF"/>
                </a:solidFill>
                <a:latin typeface="+mj-lt"/>
                <a:cs typeface="FrutigerLTPro-Condensed"/>
              </a:rPr>
              <a:t>/</a:t>
            </a:r>
            <a:r>
              <a:rPr sz="1000" spc="5" dirty="0">
                <a:solidFill>
                  <a:srgbClr val="FFFFFF"/>
                </a:solidFill>
                <a:latin typeface="+mj-lt"/>
                <a:cs typeface="FrutigerLTPro-Condensed"/>
              </a:rPr>
              <a:t>B</a:t>
            </a:r>
            <a:r>
              <a:rPr sz="1000" spc="10" dirty="0">
                <a:solidFill>
                  <a:srgbClr val="FFFFFF"/>
                </a:solidFill>
                <a:latin typeface="+mj-lt"/>
                <a:cs typeface="FrutigerLTPro-Condensed"/>
              </a:rPr>
              <a:t>S</a:t>
            </a:r>
            <a:r>
              <a:rPr sz="1000" dirty="0">
                <a:solidFill>
                  <a:srgbClr val="FFFFFF"/>
                </a:solidFill>
                <a:latin typeface="+mj-lt"/>
                <a:cs typeface="FrutigerLTPro-Condensed"/>
              </a:rPr>
              <a:t>D</a:t>
            </a:r>
            <a:endParaRPr sz="1000" dirty="0">
              <a:latin typeface="+mj-lt"/>
              <a:cs typeface="FrutigerLTPro-Condensed"/>
            </a:endParaRPr>
          </a:p>
        </p:txBody>
      </p:sp>
      <p:sp>
        <p:nvSpPr>
          <p:cNvPr id="24" name="object 64">
            <a:extLst>
              <a:ext uri="{FF2B5EF4-FFF2-40B4-BE49-F238E27FC236}">
                <a16:creationId xmlns:a16="http://schemas.microsoft.com/office/drawing/2014/main" id="{32AF11EB-6C88-4B3D-B1E1-CA469BC1A6AE}"/>
              </a:ext>
            </a:extLst>
          </p:cNvPr>
          <p:cNvSpPr txBox="1"/>
          <p:nvPr/>
        </p:nvSpPr>
        <p:spPr>
          <a:xfrm>
            <a:off x="9161251" y="4098934"/>
            <a:ext cx="769178" cy="254237"/>
          </a:xfrm>
          <a:prstGeom prst="rect">
            <a:avLst/>
          </a:prstGeom>
        </p:spPr>
        <p:txBody>
          <a:bodyPr vert="horz" wrap="square" lIns="0" tIns="22860" rIns="0" bIns="0" rtlCol="0">
            <a:spAutoFit/>
          </a:bodyPr>
          <a:lstStyle/>
          <a:p>
            <a:pPr marL="12700" marR="5080">
              <a:lnSpc>
                <a:spcPts val="900"/>
              </a:lnSpc>
              <a:spcBef>
                <a:spcPts val="180"/>
              </a:spcBef>
            </a:pPr>
            <a:r>
              <a:rPr sz="1000" dirty="0">
                <a:latin typeface="Arial" panose="020B0604020202020204" pitchFamily="34" charset="0"/>
                <a:cs typeface="Arial" panose="020B0604020202020204" pitchFamily="34" charset="0"/>
              </a:rPr>
              <a:t>Device </a:t>
            </a:r>
            <a:r>
              <a:rPr sz="1000" spc="5" dirty="0">
                <a:latin typeface="Arial" panose="020B0604020202020204" pitchFamily="34" charset="0"/>
                <a:cs typeface="Arial" panose="020B0604020202020204" pitchFamily="34" charset="0"/>
              </a:rPr>
              <a:t> </a:t>
            </a:r>
            <a:r>
              <a:rPr sz="1000" spc="-45" dirty="0">
                <a:latin typeface="Arial" panose="020B0604020202020204" pitchFamily="34" charset="0"/>
                <a:cs typeface="Arial" panose="020B0604020202020204" pitchFamily="34" charset="0"/>
              </a:rPr>
              <a:t>P</a:t>
            </a:r>
            <a:r>
              <a:rPr sz="1000" dirty="0">
                <a:latin typeface="Arial" panose="020B0604020202020204" pitchFamily="34" charset="0"/>
                <a:cs typeface="Arial" panose="020B0604020202020204" pitchFamily="34" charset="0"/>
              </a:rPr>
              <a:t>assthrough</a:t>
            </a:r>
          </a:p>
        </p:txBody>
      </p:sp>
      <p:sp>
        <p:nvSpPr>
          <p:cNvPr id="25" name="Text Box 101">
            <a:extLst>
              <a:ext uri="{FF2B5EF4-FFF2-40B4-BE49-F238E27FC236}">
                <a16:creationId xmlns:a16="http://schemas.microsoft.com/office/drawing/2014/main" id="{538F4C32-FB86-4EF5-93C6-7C6282135AD6}"/>
              </a:ext>
            </a:extLst>
          </p:cNvPr>
          <p:cNvSpPr txBox="1">
            <a:spLocks noChangeArrowheads="1"/>
          </p:cNvSpPr>
          <p:nvPr/>
        </p:nvSpPr>
        <p:spPr bwMode="auto">
          <a:xfrm>
            <a:off x="10062895" y="4029406"/>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26" name="Gruppieren 180">
            <a:extLst>
              <a:ext uri="{FF2B5EF4-FFF2-40B4-BE49-F238E27FC236}">
                <a16:creationId xmlns:a16="http://schemas.microsoft.com/office/drawing/2014/main" id="{28DEC0C4-E4D5-4D99-9AAF-3941338C0E98}"/>
              </a:ext>
            </a:extLst>
          </p:cNvPr>
          <p:cNvGrpSpPr/>
          <p:nvPr/>
        </p:nvGrpSpPr>
        <p:grpSpPr>
          <a:xfrm>
            <a:off x="9559059" y="5763947"/>
            <a:ext cx="538749" cy="215444"/>
            <a:chOff x="8830004" y="6429207"/>
            <a:chExt cx="538749" cy="215444"/>
          </a:xfrm>
        </p:grpSpPr>
        <p:sp>
          <p:nvSpPr>
            <p:cNvPr id="27" name="AutoShape 25">
              <a:extLst>
                <a:ext uri="{FF2B5EF4-FFF2-40B4-BE49-F238E27FC236}">
                  <a16:creationId xmlns:a16="http://schemas.microsoft.com/office/drawing/2014/main" id="{98D8EFF8-FB68-4904-9552-B5E82CD9A828}"/>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8" name="Textfeld 81">
              <a:extLst>
                <a:ext uri="{FF2B5EF4-FFF2-40B4-BE49-F238E27FC236}">
                  <a16:creationId xmlns:a16="http://schemas.microsoft.com/office/drawing/2014/main" id="{78FDF59F-BE25-4721-95E9-24BD313FE12A}"/>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29" name="Gruppieren 183">
            <a:extLst>
              <a:ext uri="{FF2B5EF4-FFF2-40B4-BE49-F238E27FC236}">
                <a16:creationId xmlns:a16="http://schemas.microsoft.com/office/drawing/2014/main" id="{86E288FA-D59E-484E-97C3-711AB7F1FC05}"/>
              </a:ext>
            </a:extLst>
          </p:cNvPr>
          <p:cNvGrpSpPr/>
          <p:nvPr/>
        </p:nvGrpSpPr>
        <p:grpSpPr>
          <a:xfrm>
            <a:off x="10114736" y="5763947"/>
            <a:ext cx="494166" cy="215444"/>
            <a:chOff x="8830005" y="6429207"/>
            <a:chExt cx="494166" cy="215444"/>
          </a:xfrm>
        </p:grpSpPr>
        <p:sp>
          <p:nvSpPr>
            <p:cNvPr id="30" name="AutoShape 25">
              <a:extLst>
                <a:ext uri="{FF2B5EF4-FFF2-40B4-BE49-F238E27FC236}">
                  <a16:creationId xmlns:a16="http://schemas.microsoft.com/office/drawing/2014/main" id="{3EFB4942-55E6-4230-9868-D3CB580B7170}"/>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31" name="Textfeld 81">
              <a:extLst>
                <a:ext uri="{FF2B5EF4-FFF2-40B4-BE49-F238E27FC236}">
                  <a16:creationId xmlns:a16="http://schemas.microsoft.com/office/drawing/2014/main" id="{E059F077-8102-4A2C-986F-70975E9F1F94}"/>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pic>
        <p:nvPicPr>
          <p:cNvPr id="32" name="object 4">
            <a:extLst>
              <a:ext uri="{FF2B5EF4-FFF2-40B4-BE49-F238E27FC236}">
                <a16:creationId xmlns:a16="http://schemas.microsoft.com/office/drawing/2014/main" id="{A7911ED0-C311-411E-9540-4AA7D3E16967}"/>
              </a:ext>
            </a:extLst>
          </p:cNvPr>
          <p:cNvPicPr/>
          <p:nvPr/>
        </p:nvPicPr>
        <p:blipFill>
          <a:blip r:embed="rId4" cstate="print"/>
          <a:stretch>
            <a:fillRect/>
          </a:stretch>
        </p:blipFill>
        <p:spPr>
          <a:xfrm>
            <a:off x="6399856" y="4704384"/>
            <a:ext cx="5663551" cy="208600"/>
          </a:xfrm>
          <a:prstGeom prst="rect">
            <a:avLst/>
          </a:prstGeom>
        </p:spPr>
      </p:pic>
      <p:sp>
        <p:nvSpPr>
          <p:cNvPr id="33" name="object 64">
            <a:extLst>
              <a:ext uri="{FF2B5EF4-FFF2-40B4-BE49-F238E27FC236}">
                <a16:creationId xmlns:a16="http://schemas.microsoft.com/office/drawing/2014/main" id="{13DF1BFF-CFE4-47DA-ACD3-03B39661BC1A}"/>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34" name="Grafik 208" descr="Ein Bild, das Text, dunkel enthält.&#10;&#10;Automatisch generierte Beschreibung">
            <a:extLst>
              <a:ext uri="{FF2B5EF4-FFF2-40B4-BE49-F238E27FC236}">
                <a16:creationId xmlns:a16="http://schemas.microsoft.com/office/drawing/2014/main" id="{D6A95139-2433-4FE5-9719-2B38A25C1D8E}"/>
              </a:ext>
            </a:extLst>
          </p:cNvPr>
          <p:cNvPicPr>
            <a:picLocks noChangeAspect="1"/>
          </p:cNvPicPr>
          <p:nvPr/>
        </p:nvPicPr>
        <p:blipFill rotWithShape="1">
          <a:blip r:embed="rId5"/>
          <a:srcRect l="27540" r="-1" b="24244"/>
          <a:stretch/>
        </p:blipFill>
        <p:spPr>
          <a:xfrm>
            <a:off x="6400799" y="5007692"/>
            <a:ext cx="1712761" cy="1241755"/>
          </a:xfrm>
          <a:prstGeom prst="rect">
            <a:avLst/>
          </a:prstGeom>
        </p:spPr>
      </p:pic>
      <p:grpSp>
        <p:nvGrpSpPr>
          <p:cNvPr id="35" name="Gruppieren 243">
            <a:extLst>
              <a:ext uri="{FF2B5EF4-FFF2-40B4-BE49-F238E27FC236}">
                <a16:creationId xmlns:a16="http://schemas.microsoft.com/office/drawing/2014/main" id="{0F72A020-C645-4B5B-8FA0-9463E538CAEF}"/>
              </a:ext>
            </a:extLst>
          </p:cNvPr>
          <p:cNvGrpSpPr/>
          <p:nvPr/>
        </p:nvGrpSpPr>
        <p:grpSpPr>
          <a:xfrm>
            <a:off x="10145493" y="5140502"/>
            <a:ext cx="660707" cy="288000"/>
            <a:chOff x="6940072" y="6467715"/>
            <a:chExt cx="660707" cy="288000"/>
          </a:xfrm>
        </p:grpSpPr>
        <p:sp>
          <p:nvSpPr>
            <p:cNvPr id="36" name="object 41">
              <a:extLst>
                <a:ext uri="{FF2B5EF4-FFF2-40B4-BE49-F238E27FC236}">
                  <a16:creationId xmlns:a16="http://schemas.microsoft.com/office/drawing/2014/main" id="{E386A722-61CE-4C75-9C24-4B20A9439F85}"/>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7" name="object 41">
              <a:extLst>
                <a:ext uri="{FF2B5EF4-FFF2-40B4-BE49-F238E27FC236}">
                  <a16:creationId xmlns:a16="http://schemas.microsoft.com/office/drawing/2014/main" id="{E5BBDF35-3102-4EC5-B94B-E01C908880B5}"/>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38" name="Gruppieren 248">
            <a:extLst>
              <a:ext uri="{FF2B5EF4-FFF2-40B4-BE49-F238E27FC236}">
                <a16:creationId xmlns:a16="http://schemas.microsoft.com/office/drawing/2014/main" id="{928850DC-E06A-4354-88DC-388E1F667298}"/>
              </a:ext>
            </a:extLst>
          </p:cNvPr>
          <p:cNvGrpSpPr/>
          <p:nvPr/>
        </p:nvGrpSpPr>
        <p:grpSpPr>
          <a:xfrm>
            <a:off x="7652614" y="5145788"/>
            <a:ext cx="660707" cy="288000"/>
            <a:chOff x="6940072" y="6467715"/>
            <a:chExt cx="660707" cy="288000"/>
          </a:xfrm>
        </p:grpSpPr>
        <p:sp>
          <p:nvSpPr>
            <p:cNvPr id="39" name="object 41">
              <a:extLst>
                <a:ext uri="{FF2B5EF4-FFF2-40B4-BE49-F238E27FC236}">
                  <a16:creationId xmlns:a16="http://schemas.microsoft.com/office/drawing/2014/main" id="{1E9AD29B-D86D-4A6B-9FEF-F8F2407D57D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0" name="object 41">
              <a:extLst>
                <a:ext uri="{FF2B5EF4-FFF2-40B4-BE49-F238E27FC236}">
                  <a16:creationId xmlns:a16="http://schemas.microsoft.com/office/drawing/2014/main" id="{9C7EDB54-CD56-4E90-9104-8E0FE4FC067B}"/>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41" name="Gruppieren 251">
            <a:extLst>
              <a:ext uri="{FF2B5EF4-FFF2-40B4-BE49-F238E27FC236}">
                <a16:creationId xmlns:a16="http://schemas.microsoft.com/office/drawing/2014/main" id="{F3D3F77D-2C57-4F70-AFA7-BCBF35272E88}"/>
              </a:ext>
            </a:extLst>
          </p:cNvPr>
          <p:cNvGrpSpPr/>
          <p:nvPr/>
        </p:nvGrpSpPr>
        <p:grpSpPr>
          <a:xfrm>
            <a:off x="9190664" y="5149823"/>
            <a:ext cx="660707" cy="288000"/>
            <a:chOff x="6940072" y="6467715"/>
            <a:chExt cx="660707" cy="288000"/>
          </a:xfrm>
        </p:grpSpPr>
        <p:sp>
          <p:nvSpPr>
            <p:cNvPr id="42" name="object 41">
              <a:extLst>
                <a:ext uri="{FF2B5EF4-FFF2-40B4-BE49-F238E27FC236}">
                  <a16:creationId xmlns:a16="http://schemas.microsoft.com/office/drawing/2014/main" id="{6E3AF76C-CAC5-4E04-8544-62FA722A1CFC}"/>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3" name="object 41">
              <a:extLst>
                <a:ext uri="{FF2B5EF4-FFF2-40B4-BE49-F238E27FC236}">
                  <a16:creationId xmlns:a16="http://schemas.microsoft.com/office/drawing/2014/main" id="{27E3A4C7-5811-4136-91ED-4A7D2CEE771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grpSp>
        <p:nvGrpSpPr>
          <p:cNvPr id="44" name="Gruppieren 257">
            <a:extLst>
              <a:ext uri="{FF2B5EF4-FFF2-40B4-BE49-F238E27FC236}">
                <a16:creationId xmlns:a16="http://schemas.microsoft.com/office/drawing/2014/main" id="{95DBDFAE-D9FF-42FA-B82E-CE7DA2AEDFC1}"/>
              </a:ext>
            </a:extLst>
          </p:cNvPr>
          <p:cNvGrpSpPr/>
          <p:nvPr/>
        </p:nvGrpSpPr>
        <p:grpSpPr>
          <a:xfrm>
            <a:off x="8417051" y="5149087"/>
            <a:ext cx="660707" cy="288000"/>
            <a:chOff x="6940072" y="6467715"/>
            <a:chExt cx="660707" cy="288000"/>
          </a:xfrm>
        </p:grpSpPr>
        <p:sp>
          <p:nvSpPr>
            <p:cNvPr id="45" name="object 41">
              <a:extLst>
                <a:ext uri="{FF2B5EF4-FFF2-40B4-BE49-F238E27FC236}">
                  <a16:creationId xmlns:a16="http://schemas.microsoft.com/office/drawing/2014/main" id="{900CADB7-009C-4892-9872-AE1A24C68DF5}"/>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6" name="object 41">
              <a:extLst>
                <a:ext uri="{FF2B5EF4-FFF2-40B4-BE49-F238E27FC236}">
                  <a16:creationId xmlns:a16="http://schemas.microsoft.com/office/drawing/2014/main" id="{02D0E2EC-DD91-4C87-84BF-2A5EB5FC4F5A}"/>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47" name="Gruppieren 260">
            <a:extLst>
              <a:ext uri="{FF2B5EF4-FFF2-40B4-BE49-F238E27FC236}">
                <a16:creationId xmlns:a16="http://schemas.microsoft.com/office/drawing/2014/main" id="{497B410B-230E-478F-B8B0-814A1E532A60}"/>
              </a:ext>
            </a:extLst>
          </p:cNvPr>
          <p:cNvGrpSpPr/>
          <p:nvPr/>
        </p:nvGrpSpPr>
        <p:grpSpPr>
          <a:xfrm>
            <a:off x="7656984" y="5741782"/>
            <a:ext cx="660707" cy="288000"/>
            <a:chOff x="6940072" y="6467715"/>
            <a:chExt cx="660707" cy="288000"/>
          </a:xfrm>
        </p:grpSpPr>
        <p:sp>
          <p:nvSpPr>
            <p:cNvPr id="48" name="object 41">
              <a:extLst>
                <a:ext uri="{FF2B5EF4-FFF2-40B4-BE49-F238E27FC236}">
                  <a16:creationId xmlns:a16="http://schemas.microsoft.com/office/drawing/2014/main" id="{7CA3590C-2174-46FD-AC15-AEA5A954656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9" name="object 41">
              <a:extLst>
                <a:ext uri="{FF2B5EF4-FFF2-40B4-BE49-F238E27FC236}">
                  <a16:creationId xmlns:a16="http://schemas.microsoft.com/office/drawing/2014/main" id="{93C8100B-8C33-4027-8ABA-E08F3D2D425A}"/>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50" name="Gruppieren 265">
            <a:extLst>
              <a:ext uri="{FF2B5EF4-FFF2-40B4-BE49-F238E27FC236}">
                <a16:creationId xmlns:a16="http://schemas.microsoft.com/office/drawing/2014/main" id="{6A087585-A1BE-41CC-93C9-053FBF660AE6}"/>
              </a:ext>
            </a:extLst>
          </p:cNvPr>
          <p:cNvGrpSpPr/>
          <p:nvPr/>
        </p:nvGrpSpPr>
        <p:grpSpPr>
          <a:xfrm>
            <a:off x="11099618" y="5741782"/>
            <a:ext cx="660707" cy="288000"/>
            <a:chOff x="6940072" y="6467715"/>
            <a:chExt cx="660707" cy="288000"/>
          </a:xfrm>
        </p:grpSpPr>
        <p:sp>
          <p:nvSpPr>
            <p:cNvPr id="51" name="object 41">
              <a:extLst>
                <a:ext uri="{FF2B5EF4-FFF2-40B4-BE49-F238E27FC236}">
                  <a16:creationId xmlns:a16="http://schemas.microsoft.com/office/drawing/2014/main" id="{E3EBCAA9-7B80-4CB4-847F-51F380561F5F}"/>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2" name="object 41">
              <a:extLst>
                <a:ext uri="{FF2B5EF4-FFF2-40B4-BE49-F238E27FC236}">
                  <a16:creationId xmlns:a16="http://schemas.microsoft.com/office/drawing/2014/main" id="{F56966ED-783A-4152-95C5-EB1B74B9278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53" name="Gruppieren 268">
            <a:extLst>
              <a:ext uri="{FF2B5EF4-FFF2-40B4-BE49-F238E27FC236}">
                <a16:creationId xmlns:a16="http://schemas.microsoft.com/office/drawing/2014/main" id="{C737F929-2043-4A57-9098-14713D181B88}"/>
              </a:ext>
            </a:extLst>
          </p:cNvPr>
          <p:cNvGrpSpPr/>
          <p:nvPr/>
        </p:nvGrpSpPr>
        <p:grpSpPr>
          <a:xfrm>
            <a:off x="11091430" y="5133629"/>
            <a:ext cx="660707" cy="288000"/>
            <a:chOff x="6940072" y="6467715"/>
            <a:chExt cx="660707" cy="288000"/>
          </a:xfrm>
        </p:grpSpPr>
        <p:sp>
          <p:nvSpPr>
            <p:cNvPr id="54" name="object 41">
              <a:extLst>
                <a:ext uri="{FF2B5EF4-FFF2-40B4-BE49-F238E27FC236}">
                  <a16:creationId xmlns:a16="http://schemas.microsoft.com/office/drawing/2014/main" id="{F8457FA4-8FC4-4C1C-AEC9-F720100D7A5C}"/>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5" name="object 41">
              <a:extLst>
                <a:ext uri="{FF2B5EF4-FFF2-40B4-BE49-F238E27FC236}">
                  <a16:creationId xmlns:a16="http://schemas.microsoft.com/office/drawing/2014/main" id="{DDFB8D6B-9602-47EE-9052-C8D86CB461E3}"/>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56" name="object 41">
            <a:extLst>
              <a:ext uri="{FF2B5EF4-FFF2-40B4-BE49-F238E27FC236}">
                <a16:creationId xmlns:a16="http://schemas.microsoft.com/office/drawing/2014/main" id="{4008CD17-2ADA-4B84-90D6-4E6BAAAE3E91}"/>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pic>
        <p:nvPicPr>
          <p:cNvPr id="57" name="object 62">
            <a:extLst>
              <a:ext uri="{FF2B5EF4-FFF2-40B4-BE49-F238E27FC236}">
                <a16:creationId xmlns:a16="http://schemas.microsoft.com/office/drawing/2014/main" id="{747931CE-A397-4DCF-AFA2-111D7BF6321F}"/>
              </a:ext>
            </a:extLst>
          </p:cNvPr>
          <p:cNvPicPr/>
          <p:nvPr/>
        </p:nvPicPr>
        <p:blipFill>
          <a:blip r:embed="rId6" cstate="print"/>
          <a:stretch>
            <a:fillRect/>
          </a:stretch>
        </p:blipFill>
        <p:spPr>
          <a:xfrm>
            <a:off x="8560411" y="2772531"/>
            <a:ext cx="3023371" cy="543110"/>
          </a:xfrm>
          <a:prstGeom prst="rect">
            <a:avLst/>
          </a:prstGeom>
        </p:spPr>
      </p:pic>
      <p:sp>
        <p:nvSpPr>
          <p:cNvPr id="58" name="object 63">
            <a:extLst>
              <a:ext uri="{FF2B5EF4-FFF2-40B4-BE49-F238E27FC236}">
                <a16:creationId xmlns:a16="http://schemas.microsoft.com/office/drawing/2014/main" id="{BF5B3097-47E8-42BF-8114-83A1AB8D7965}"/>
              </a:ext>
            </a:extLst>
          </p:cNvPr>
          <p:cNvSpPr/>
          <p:nvPr/>
        </p:nvSpPr>
        <p:spPr>
          <a:xfrm>
            <a:off x="8560411" y="2792311"/>
            <a:ext cx="2996518" cy="533546"/>
          </a:xfrm>
          <a:custGeom>
            <a:avLst/>
            <a:gdLst/>
            <a:ahLst/>
            <a:cxnLst/>
            <a:rect l="l" t="t" r="r" b="b"/>
            <a:pathLst>
              <a:path w="2259965" h="349250">
                <a:moveTo>
                  <a:pt x="2223884"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2223884" y="349059"/>
                </a:lnTo>
                <a:lnTo>
                  <a:pt x="2244699" y="348496"/>
                </a:lnTo>
                <a:lnTo>
                  <a:pt x="2255388" y="344558"/>
                </a:lnTo>
                <a:lnTo>
                  <a:pt x="2259326" y="333870"/>
                </a:lnTo>
                <a:lnTo>
                  <a:pt x="2259888" y="313055"/>
                </a:lnTo>
                <a:lnTo>
                  <a:pt x="2259888" y="36004"/>
                </a:lnTo>
                <a:lnTo>
                  <a:pt x="2259326" y="15189"/>
                </a:lnTo>
                <a:lnTo>
                  <a:pt x="2255388" y="4500"/>
                </a:lnTo>
                <a:lnTo>
                  <a:pt x="2244699" y="562"/>
                </a:lnTo>
                <a:lnTo>
                  <a:pt x="2223884" y="0"/>
                </a:lnTo>
                <a:close/>
              </a:path>
            </a:pathLst>
          </a:custGeom>
          <a:solidFill>
            <a:srgbClr val="C8CED2"/>
          </a:solidFill>
        </p:spPr>
        <p:txBody>
          <a:bodyPr wrap="square" lIns="0" tIns="0" rIns="0" bIns="0" rtlCol="0"/>
          <a:lstStyle/>
          <a:p>
            <a:endParaRPr/>
          </a:p>
        </p:txBody>
      </p:sp>
      <p:sp>
        <p:nvSpPr>
          <p:cNvPr id="59" name="Text Box 101">
            <a:extLst>
              <a:ext uri="{FF2B5EF4-FFF2-40B4-BE49-F238E27FC236}">
                <a16:creationId xmlns:a16="http://schemas.microsoft.com/office/drawing/2014/main" id="{0716145C-8A22-4D8E-B587-5D214BCE1F5E}"/>
              </a:ext>
            </a:extLst>
          </p:cNvPr>
          <p:cNvSpPr txBox="1">
            <a:spLocks noChangeArrowheads="1"/>
          </p:cNvSpPr>
          <p:nvPr/>
        </p:nvSpPr>
        <p:spPr bwMode="auto">
          <a:xfrm>
            <a:off x="8558244" y="2776919"/>
            <a:ext cx="928524" cy="246221"/>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VM #1</a:t>
            </a:r>
          </a:p>
        </p:txBody>
      </p:sp>
      <p:sp>
        <p:nvSpPr>
          <p:cNvPr id="60" name="object 67">
            <a:extLst>
              <a:ext uri="{FF2B5EF4-FFF2-40B4-BE49-F238E27FC236}">
                <a16:creationId xmlns:a16="http://schemas.microsoft.com/office/drawing/2014/main" id="{226D400F-6FD3-4F3A-81B5-2C688A86F5C5}"/>
              </a:ext>
            </a:extLst>
          </p:cNvPr>
          <p:cNvSpPr/>
          <p:nvPr/>
        </p:nvSpPr>
        <p:spPr>
          <a:xfrm>
            <a:off x="9145205" y="2913689"/>
            <a:ext cx="277345" cy="612126"/>
          </a:xfrm>
          <a:custGeom>
            <a:avLst/>
            <a:gdLst/>
            <a:ahLst/>
            <a:cxnLst/>
            <a:rect l="l" t="t" r="r" b="b"/>
            <a:pathLst>
              <a:path w="167639" h="587375">
                <a:moveTo>
                  <a:pt x="167157" y="0"/>
                </a:moveTo>
                <a:lnTo>
                  <a:pt x="0" y="0"/>
                </a:lnTo>
                <a:lnTo>
                  <a:pt x="0" y="586803"/>
                </a:lnTo>
                <a:lnTo>
                  <a:pt x="167157" y="586803"/>
                </a:lnTo>
                <a:lnTo>
                  <a:pt x="167157" y="0"/>
                </a:lnTo>
                <a:close/>
              </a:path>
            </a:pathLst>
          </a:custGeom>
          <a:solidFill>
            <a:srgbClr val="A6B800">
              <a:alpha val="50000"/>
            </a:srgbClr>
          </a:solidFill>
        </p:spPr>
        <p:txBody>
          <a:bodyPr wrap="square" lIns="0" tIns="0" rIns="0" bIns="0" rtlCol="0"/>
          <a:lstStyle/>
          <a:p>
            <a:endParaRPr/>
          </a:p>
        </p:txBody>
      </p:sp>
      <p:pic>
        <p:nvPicPr>
          <p:cNvPr id="61" name="object 74">
            <a:extLst>
              <a:ext uri="{FF2B5EF4-FFF2-40B4-BE49-F238E27FC236}">
                <a16:creationId xmlns:a16="http://schemas.microsoft.com/office/drawing/2014/main" id="{8312EEBC-0A6D-4C98-BD56-2D3315416000}"/>
              </a:ext>
            </a:extLst>
          </p:cNvPr>
          <p:cNvPicPr/>
          <p:nvPr/>
        </p:nvPicPr>
        <p:blipFill>
          <a:blip r:embed="rId7" cstate="print"/>
          <a:stretch>
            <a:fillRect/>
          </a:stretch>
        </p:blipFill>
        <p:spPr>
          <a:xfrm>
            <a:off x="8581196" y="3346223"/>
            <a:ext cx="3002586" cy="390462"/>
          </a:xfrm>
          <a:prstGeom prst="rect">
            <a:avLst/>
          </a:prstGeom>
        </p:spPr>
      </p:pic>
      <p:sp>
        <p:nvSpPr>
          <p:cNvPr id="62" name="object 75">
            <a:extLst>
              <a:ext uri="{FF2B5EF4-FFF2-40B4-BE49-F238E27FC236}">
                <a16:creationId xmlns:a16="http://schemas.microsoft.com/office/drawing/2014/main" id="{B12BEAF0-A3E3-4C27-B65B-156266AF086A}"/>
              </a:ext>
            </a:extLst>
          </p:cNvPr>
          <p:cNvSpPr/>
          <p:nvPr/>
        </p:nvSpPr>
        <p:spPr>
          <a:xfrm>
            <a:off x="8558242" y="3373042"/>
            <a:ext cx="3005256" cy="383586"/>
          </a:xfrm>
          <a:custGeom>
            <a:avLst/>
            <a:gdLst/>
            <a:ahLst/>
            <a:cxnLst/>
            <a:rect l="l" t="t" r="r" b="b"/>
            <a:pathLst>
              <a:path w="3439795" h="349250">
                <a:moveTo>
                  <a:pt x="3403790"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3403790" y="349059"/>
                </a:lnTo>
                <a:lnTo>
                  <a:pt x="3424598" y="348496"/>
                </a:lnTo>
                <a:lnTo>
                  <a:pt x="3435283" y="344558"/>
                </a:lnTo>
                <a:lnTo>
                  <a:pt x="3439219" y="333870"/>
                </a:lnTo>
                <a:lnTo>
                  <a:pt x="3439782" y="313055"/>
                </a:lnTo>
                <a:lnTo>
                  <a:pt x="3439782" y="36004"/>
                </a:lnTo>
                <a:lnTo>
                  <a:pt x="3439219" y="15189"/>
                </a:lnTo>
                <a:lnTo>
                  <a:pt x="3435283" y="4500"/>
                </a:lnTo>
                <a:lnTo>
                  <a:pt x="3424598" y="562"/>
                </a:lnTo>
                <a:lnTo>
                  <a:pt x="3403790" y="0"/>
                </a:lnTo>
                <a:close/>
              </a:path>
            </a:pathLst>
          </a:custGeom>
          <a:solidFill>
            <a:srgbClr val="A6B800"/>
          </a:solidFill>
        </p:spPr>
        <p:txBody>
          <a:bodyPr wrap="square" lIns="0" tIns="0" rIns="0" bIns="0" rtlCol="0"/>
          <a:lstStyle/>
          <a:p>
            <a:endParaRPr/>
          </a:p>
        </p:txBody>
      </p:sp>
      <p:pic>
        <p:nvPicPr>
          <p:cNvPr id="63" name="Grafik 278">
            <a:extLst>
              <a:ext uri="{FF2B5EF4-FFF2-40B4-BE49-F238E27FC236}">
                <a16:creationId xmlns:a16="http://schemas.microsoft.com/office/drawing/2014/main" id="{A28978F9-1411-46A7-87B7-41AB7B2D7540}"/>
              </a:ext>
            </a:extLst>
          </p:cNvPr>
          <p:cNvPicPr>
            <a:picLocks noChangeAspect="1"/>
          </p:cNvPicPr>
          <p:nvPr/>
        </p:nvPicPr>
        <p:blipFill>
          <a:blip r:embed="rId8"/>
          <a:stretch>
            <a:fillRect/>
          </a:stretch>
        </p:blipFill>
        <p:spPr>
          <a:xfrm>
            <a:off x="9497171" y="3400198"/>
            <a:ext cx="886416" cy="347468"/>
          </a:xfrm>
          <a:prstGeom prst="rect">
            <a:avLst/>
          </a:prstGeom>
        </p:spPr>
      </p:pic>
      <p:grpSp>
        <p:nvGrpSpPr>
          <p:cNvPr id="64" name="Gruppieren 279">
            <a:extLst>
              <a:ext uri="{FF2B5EF4-FFF2-40B4-BE49-F238E27FC236}">
                <a16:creationId xmlns:a16="http://schemas.microsoft.com/office/drawing/2014/main" id="{8E5F4ACA-ACF9-4DD0-95D6-61B47D4A81D1}"/>
              </a:ext>
            </a:extLst>
          </p:cNvPr>
          <p:cNvGrpSpPr>
            <a:grpSpLocks noChangeAspect="1"/>
          </p:cNvGrpSpPr>
          <p:nvPr/>
        </p:nvGrpSpPr>
        <p:grpSpPr>
          <a:xfrm>
            <a:off x="8880517" y="2941589"/>
            <a:ext cx="1380996" cy="316947"/>
            <a:chOff x="8009472" y="3017665"/>
            <a:chExt cx="1502586" cy="344853"/>
          </a:xfrm>
        </p:grpSpPr>
        <p:sp>
          <p:nvSpPr>
            <p:cNvPr id="65" name="AutoShape 25">
              <a:extLst>
                <a:ext uri="{FF2B5EF4-FFF2-40B4-BE49-F238E27FC236}">
                  <a16:creationId xmlns:a16="http://schemas.microsoft.com/office/drawing/2014/main" id="{E237E977-6345-403F-8D04-85254D0D182C}"/>
                </a:ext>
              </a:extLst>
            </p:cNvPr>
            <p:cNvSpPr>
              <a:spLocks noChangeAspect="1" noChangeArrowheads="1"/>
            </p:cNvSpPr>
            <p:nvPr/>
          </p:nvSpPr>
          <p:spPr bwMode="auto">
            <a:xfrm>
              <a:off x="8315151" y="3017665"/>
              <a:ext cx="265114" cy="180000"/>
            </a:xfrm>
            <a:prstGeom prst="roundRect">
              <a:avLst>
                <a:gd name="adj" fmla="val 0"/>
              </a:avLst>
            </a:prstGeom>
            <a:solidFill>
              <a:srgbClr val="4A90B4"/>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spcBef>
                  <a:spcPct val="0"/>
                </a:spcBef>
              </a:pPr>
              <a:endParaRPr lang="de-DE" altLang="de-DE" sz="2400" dirty="0">
                <a:latin typeface="Arial" panose="020B0604020202020204" pitchFamily="34" charset="0"/>
                <a:ea typeface="ヒラギノ角ゴ Pro W3" pitchFamily="1" charset="-128"/>
                <a:cs typeface="Arial" panose="020B0604020202020204" pitchFamily="34" charset="0"/>
              </a:endParaRPr>
            </a:p>
          </p:txBody>
        </p:sp>
        <p:sp>
          <p:nvSpPr>
            <p:cNvPr id="66" name="AutoShape 25">
              <a:extLst>
                <a:ext uri="{FF2B5EF4-FFF2-40B4-BE49-F238E27FC236}">
                  <a16:creationId xmlns:a16="http://schemas.microsoft.com/office/drawing/2014/main" id="{9FAA06C9-E311-4A9D-A59E-7A563808C2BE}"/>
                </a:ext>
              </a:extLst>
            </p:cNvPr>
            <p:cNvSpPr>
              <a:spLocks noChangeArrowheads="1"/>
            </p:cNvSpPr>
            <p:nvPr/>
          </p:nvSpPr>
          <p:spPr bwMode="auto">
            <a:xfrm rot="16200000">
              <a:off x="837570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7" name="AutoShape 25">
              <a:extLst>
                <a:ext uri="{FF2B5EF4-FFF2-40B4-BE49-F238E27FC236}">
                  <a16:creationId xmlns:a16="http://schemas.microsoft.com/office/drawing/2014/main" id="{3DB70AA0-328F-461F-AE3A-0B4955304D69}"/>
                </a:ext>
              </a:extLst>
            </p:cNvPr>
            <p:cNvSpPr>
              <a:spLocks noChangeAspect="1" noChangeArrowheads="1"/>
            </p:cNvSpPr>
            <p:nvPr/>
          </p:nvSpPr>
          <p:spPr bwMode="auto">
            <a:xfrm>
              <a:off x="8009472"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8" name="AutoShape 25">
              <a:extLst>
                <a:ext uri="{FF2B5EF4-FFF2-40B4-BE49-F238E27FC236}">
                  <a16:creationId xmlns:a16="http://schemas.microsoft.com/office/drawing/2014/main" id="{01455CEE-2B7D-4B9B-B539-99360F1D4014}"/>
                </a:ext>
              </a:extLst>
            </p:cNvPr>
            <p:cNvSpPr>
              <a:spLocks noChangeArrowheads="1"/>
            </p:cNvSpPr>
            <p:nvPr/>
          </p:nvSpPr>
          <p:spPr bwMode="auto">
            <a:xfrm>
              <a:off x="8263575" y="3252718"/>
              <a:ext cx="1008000" cy="39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9" name="AutoShape 25">
              <a:extLst>
                <a:ext uri="{FF2B5EF4-FFF2-40B4-BE49-F238E27FC236}">
                  <a16:creationId xmlns:a16="http://schemas.microsoft.com/office/drawing/2014/main" id="{88CBA151-9546-44E9-8EDF-8155AB219F85}"/>
                </a:ext>
              </a:extLst>
            </p:cNvPr>
            <p:cNvSpPr>
              <a:spLocks noChangeAspect="1" noChangeArrowheads="1"/>
            </p:cNvSpPr>
            <p:nvPr/>
          </p:nvSpPr>
          <p:spPr bwMode="auto">
            <a:xfrm>
              <a:off x="9246944"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0" name="AutoShape 25">
              <a:extLst>
                <a:ext uri="{FF2B5EF4-FFF2-40B4-BE49-F238E27FC236}">
                  <a16:creationId xmlns:a16="http://schemas.microsoft.com/office/drawing/2014/main" id="{5C2541A2-7F38-4754-A5F8-E79ED6278ACC}"/>
                </a:ext>
              </a:extLst>
            </p:cNvPr>
            <p:cNvSpPr>
              <a:spLocks noChangeAspect="1" noChangeArrowheads="1"/>
            </p:cNvSpPr>
            <p:nvPr/>
          </p:nvSpPr>
          <p:spPr bwMode="auto">
            <a:xfrm>
              <a:off x="8627966"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1" name="AutoShape 25">
              <a:extLst>
                <a:ext uri="{FF2B5EF4-FFF2-40B4-BE49-F238E27FC236}">
                  <a16:creationId xmlns:a16="http://schemas.microsoft.com/office/drawing/2014/main" id="{CE5C3D19-6D81-4AA6-B9E0-802A670EAD6E}"/>
                </a:ext>
              </a:extLst>
            </p:cNvPr>
            <p:cNvSpPr>
              <a:spLocks noChangeArrowheads="1"/>
            </p:cNvSpPr>
            <p:nvPr/>
          </p:nvSpPr>
          <p:spPr bwMode="auto">
            <a:xfrm rot="16200000">
              <a:off x="8688523"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2" name="AutoShape 25">
              <a:extLst>
                <a:ext uri="{FF2B5EF4-FFF2-40B4-BE49-F238E27FC236}">
                  <a16:creationId xmlns:a16="http://schemas.microsoft.com/office/drawing/2014/main" id="{C554D6E5-F01F-439E-A142-6E04E3471418}"/>
                </a:ext>
              </a:extLst>
            </p:cNvPr>
            <p:cNvSpPr>
              <a:spLocks noChangeAspect="1" noChangeArrowheads="1"/>
            </p:cNvSpPr>
            <p:nvPr/>
          </p:nvSpPr>
          <p:spPr bwMode="auto">
            <a:xfrm>
              <a:off x="8940781"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3" name="AutoShape 25">
              <a:extLst>
                <a:ext uri="{FF2B5EF4-FFF2-40B4-BE49-F238E27FC236}">
                  <a16:creationId xmlns:a16="http://schemas.microsoft.com/office/drawing/2014/main" id="{27985D18-94A3-46E0-85B9-52E05A7ED4BD}"/>
                </a:ext>
              </a:extLst>
            </p:cNvPr>
            <p:cNvSpPr>
              <a:spLocks noChangeArrowheads="1"/>
            </p:cNvSpPr>
            <p:nvPr/>
          </p:nvSpPr>
          <p:spPr bwMode="auto">
            <a:xfrm rot="16200000">
              <a:off x="900133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dirty="0">
                <a:ea typeface="ヒラギノ角ゴ Pro W3" pitchFamily="1" charset="-128"/>
              </a:endParaRPr>
            </a:p>
          </p:txBody>
        </p:sp>
      </p:grpSp>
      <p:grpSp>
        <p:nvGrpSpPr>
          <p:cNvPr id="78" name="Gruppieren 293">
            <a:extLst>
              <a:ext uri="{FF2B5EF4-FFF2-40B4-BE49-F238E27FC236}">
                <a16:creationId xmlns:a16="http://schemas.microsoft.com/office/drawing/2014/main" id="{D1D17FE2-0757-412D-974F-AA70C75FAEAF}"/>
              </a:ext>
            </a:extLst>
          </p:cNvPr>
          <p:cNvGrpSpPr/>
          <p:nvPr/>
        </p:nvGrpSpPr>
        <p:grpSpPr>
          <a:xfrm>
            <a:off x="8560411" y="1575268"/>
            <a:ext cx="3023371" cy="1176352"/>
            <a:chOff x="4501282" y="69348"/>
            <a:chExt cx="2501831" cy="897844"/>
          </a:xfrm>
        </p:grpSpPr>
        <p:pic>
          <p:nvPicPr>
            <p:cNvPr id="79" name="object 81">
              <a:extLst>
                <a:ext uri="{FF2B5EF4-FFF2-40B4-BE49-F238E27FC236}">
                  <a16:creationId xmlns:a16="http://schemas.microsoft.com/office/drawing/2014/main" id="{EC8A9233-0992-479E-B5F1-4D70F40CD68C}"/>
                </a:ext>
              </a:extLst>
            </p:cNvPr>
            <p:cNvPicPr/>
            <p:nvPr/>
          </p:nvPicPr>
          <p:blipFill>
            <a:blip r:embed="rId9" cstate="print"/>
            <a:stretch>
              <a:fillRect/>
            </a:stretch>
          </p:blipFill>
          <p:spPr>
            <a:xfrm>
              <a:off x="4521051" y="69348"/>
              <a:ext cx="2482062" cy="884702"/>
            </a:xfrm>
            <a:prstGeom prst="rect">
              <a:avLst/>
            </a:prstGeom>
          </p:spPr>
        </p:pic>
        <p:sp>
          <p:nvSpPr>
            <p:cNvPr id="80" name="object 82">
              <a:extLst>
                <a:ext uri="{FF2B5EF4-FFF2-40B4-BE49-F238E27FC236}">
                  <a16:creationId xmlns:a16="http://schemas.microsoft.com/office/drawing/2014/main" id="{157502B7-B1AC-4E8C-BEE5-9B751DD3F4B4}"/>
                </a:ext>
              </a:extLst>
            </p:cNvPr>
            <p:cNvSpPr/>
            <p:nvPr/>
          </p:nvSpPr>
          <p:spPr>
            <a:xfrm>
              <a:off x="4501282" y="89130"/>
              <a:ext cx="2482148" cy="878062"/>
            </a:xfrm>
            <a:custGeom>
              <a:avLst/>
              <a:gdLst/>
              <a:ahLst/>
              <a:cxnLst/>
              <a:rect l="l" t="t" r="r" b="b"/>
              <a:pathLst>
                <a:path w="2259965" h="799464">
                  <a:moveTo>
                    <a:pt x="2223897" y="0"/>
                  </a:moveTo>
                  <a:lnTo>
                    <a:pt x="36004" y="0"/>
                  </a:lnTo>
                  <a:lnTo>
                    <a:pt x="15189" y="562"/>
                  </a:lnTo>
                  <a:lnTo>
                    <a:pt x="4500" y="4500"/>
                  </a:lnTo>
                  <a:lnTo>
                    <a:pt x="562" y="15189"/>
                  </a:lnTo>
                  <a:lnTo>
                    <a:pt x="0" y="36004"/>
                  </a:lnTo>
                  <a:lnTo>
                    <a:pt x="0" y="763066"/>
                  </a:lnTo>
                  <a:lnTo>
                    <a:pt x="562" y="783874"/>
                  </a:lnTo>
                  <a:lnTo>
                    <a:pt x="4500" y="794559"/>
                  </a:lnTo>
                  <a:lnTo>
                    <a:pt x="15189" y="798496"/>
                  </a:lnTo>
                  <a:lnTo>
                    <a:pt x="36004" y="799058"/>
                  </a:lnTo>
                  <a:lnTo>
                    <a:pt x="2223897" y="799058"/>
                  </a:lnTo>
                  <a:lnTo>
                    <a:pt x="2244712" y="798496"/>
                  </a:lnTo>
                  <a:lnTo>
                    <a:pt x="2255400" y="794559"/>
                  </a:lnTo>
                  <a:lnTo>
                    <a:pt x="2259338" y="783874"/>
                  </a:lnTo>
                  <a:lnTo>
                    <a:pt x="2259901" y="763066"/>
                  </a:lnTo>
                  <a:lnTo>
                    <a:pt x="2259901" y="36004"/>
                  </a:lnTo>
                  <a:lnTo>
                    <a:pt x="2259338" y="15189"/>
                  </a:lnTo>
                  <a:lnTo>
                    <a:pt x="2255400" y="4500"/>
                  </a:lnTo>
                  <a:lnTo>
                    <a:pt x="2244712" y="562"/>
                  </a:lnTo>
                  <a:lnTo>
                    <a:pt x="2223897" y="0"/>
                  </a:lnTo>
                  <a:close/>
                </a:path>
              </a:pathLst>
            </a:custGeom>
            <a:solidFill>
              <a:srgbClr val="A3ACB2"/>
            </a:solidFill>
          </p:spPr>
          <p:txBody>
            <a:bodyPr wrap="square" lIns="0" tIns="0" rIns="0" bIns="0" rtlCol="0"/>
            <a:lstStyle/>
            <a:p>
              <a:endParaRPr/>
            </a:p>
          </p:txBody>
        </p:sp>
      </p:grpSp>
      <p:sp>
        <p:nvSpPr>
          <p:cNvPr id="81" name="object 83">
            <a:extLst>
              <a:ext uri="{FF2B5EF4-FFF2-40B4-BE49-F238E27FC236}">
                <a16:creationId xmlns:a16="http://schemas.microsoft.com/office/drawing/2014/main" id="{B96BD30E-15C7-4E85-BA12-90C45191C718}"/>
              </a:ext>
            </a:extLst>
          </p:cNvPr>
          <p:cNvSpPr txBox="1"/>
          <p:nvPr/>
        </p:nvSpPr>
        <p:spPr>
          <a:xfrm>
            <a:off x="8611297" y="1638720"/>
            <a:ext cx="900856" cy="166712"/>
          </a:xfrm>
          <a:prstGeom prst="rect">
            <a:avLst/>
          </a:prstGeom>
        </p:spPr>
        <p:txBody>
          <a:bodyPr vert="horz" wrap="square" lIns="0" tIns="12700" rIns="0" bIns="0" rtlCol="0">
            <a:spAutoFit/>
          </a:bodyPr>
          <a:lstStyle/>
          <a:p>
            <a:pPr marL="12700">
              <a:lnSpc>
                <a:spcPct val="100000"/>
              </a:lnSpc>
              <a:spcBef>
                <a:spcPts val="100"/>
              </a:spcBef>
            </a:pPr>
            <a:r>
              <a:rPr lang="de-DE" sz="1000" dirty="0">
                <a:latin typeface="+mj-lt"/>
                <a:cs typeface="FrutigerLTPro-Condensed"/>
              </a:rPr>
              <a:t>Debian</a:t>
            </a:r>
            <a:r>
              <a:rPr sz="1000" dirty="0">
                <a:latin typeface="+mj-lt"/>
                <a:cs typeface="FrutigerLTPro-Condensed"/>
              </a:rPr>
              <a:t> </a:t>
            </a:r>
            <a:r>
              <a:rPr lang="de-DE" sz="1000" dirty="0">
                <a:latin typeface="+mj-lt"/>
                <a:cs typeface="FrutigerLTPro-Condensed"/>
              </a:rPr>
              <a:t>Guest</a:t>
            </a:r>
            <a:endParaRPr sz="1000" dirty="0">
              <a:latin typeface="+mj-lt"/>
              <a:cs typeface="FrutigerLTPro-Condensed"/>
            </a:endParaRPr>
          </a:p>
        </p:txBody>
      </p:sp>
      <p:pic>
        <p:nvPicPr>
          <p:cNvPr id="82" name="object 86">
            <a:extLst>
              <a:ext uri="{FF2B5EF4-FFF2-40B4-BE49-F238E27FC236}">
                <a16:creationId xmlns:a16="http://schemas.microsoft.com/office/drawing/2014/main" id="{158C7B2F-14E1-4130-ADD5-76F6DE359D72}"/>
              </a:ext>
            </a:extLst>
          </p:cNvPr>
          <p:cNvPicPr/>
          <p:nvPr/>
        </p:nvPicPr>
        <p:blipFill>
          <a:blip r:embed="rId10" cstate="print"/>
          <a:stretch>
            <a:fillRect/>
          </a:stretch>
        </p:blipFill>
        <p:spPr>
          <a:xfrm>
            <a:off x="10608799" y="1833930"/>
            <a:ext cx="706718" cy="377825"/>
          </a:xfrm>
          <a:prstGeom prst="rect">
            <a:avLst/>
          </a:prstGeom>
        </p:spPr>
      </p:pic>
      <p:sp>
        <p:nvSpPr>
          <p:cNvPr id="83" name="object 87">
            <a:extLst>
              <a:ext uri="{FF2B5EF4-FFF2-40B4-BE49-F238E27FC236}">
                <a16:creationId xmlns:a16="http://schemas.microsoft.com/office/drawing/2014/main" id="{FEDE28EB-83D1-4C89-B7FB-872BC7479C21}"/>
              </a:ext>
            </a:extLst>
          </p:cNvPr>
          <p:cNvSpPr/>
          <p:nvPr/>
        </p:nvSpPr>
        <p:spPr>
          <a:xfrm>
            <a:off x="10589025" y="1853708"/>
            <a:ext cx="707192" cy="377822"/>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pic>
        <p:nvPicPr>
          <p:cNvPr id="84" name="object 90">
            <a:extLst>
              <a:ext uri="{FF2B5EF4-FFF2-40B4-BE49-F238E27FC236}">
                <a16:creationId xmlns:a16="http://schemas.microsoft.com/office/drawing/2014/main" id="{0303F708-42C7-42FD-AB52-7165DC527BE3}"/>
              </a:ext>
            </a:extLst>
          </p:cNvPr>
          <p:cNvPicPr/>
          <p:nvPr/>
        </p:nvPicPr>
        <p:blipFill>
          <a:blip r:embed="rId11" cstate="print"/>
          <a:stretch>
            <a:fillRect/>
          </a:stretch>
        </p:blipFill>
        <p:spPr>
          <a:xfrm>
            <a:off x="9741132" y="1836091"/>
            <a:ext cx="706731" cy="377825"/>
          </a:xfrm>
          <a:prstGeom prst="rect">
            <a:avLst/>
          </a:prstGeom>
        </p:spPr>
      </p:pic>
      <p:sp>
        <p:nvSpPr>
          <p:cNvPr id="85" name="object 91">
            <a:extLst>
              <a:ext uri="{FF2B5EF4-FFF2-40B4-BE49-F238E27FC236}">
                <a16:creationId xmlns:a16="http://schemas.microsoft.com/office/drawing/2014/main" id="{BF93B7DF-0015-4354-B5FD-FABEE779EB5E}"/>
              </a:ext>
            </a:extLst>
          </p:cNvPr>
          <p:cNvSpPr/>
          <p:nvPr/>
        </p:nvSpPr>
        <p:spPr>
          <a:xfrm>
            <a:off x="9721367" y="1855869"/>
            <a:ext cx="707192" cy="376334"/>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sp>
        <p:nvSpPr>
          <p:cNvPr id="86" name="object 88">
            <a:extLst>
              <a:ext uri="{FF2B5EF4-FFF2-40B4-BE49-F238E27FC236}">
                <a16:creationId xmlns:a16="http://schemas.microsoft.com/office/drawing/2014/main" id="{EC7D73C8-34FB-4F87-8BBE-DE01BA31DCF9}"/>
              </a:ext>
            </a:extLst>
          </p:cNvPr>
          <p:cNvSpPr txBox="1"/>
          <p:nvPr/>
        </p:nvSpPr>
        <p:spPr>
          <a:xfrm>
            <a:off x="10628796" y="1861879"/>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ADS-Router  Container</a:t>
            </a:r>
          </a:p>
        </p:txBody>
      </p:sp>
      <p:sp>
        <p:nvSpPr>
          <p:cNvPr id="87" name="object 88">
            <a:extLst>
              <a:ext uri="{FF2B5EF4-FFF2-40B4-BE49-F238E27FC236}">
                <a16:creationId xmlns:a16="http://schemas.microsoft.com/office/drawing/2014/main" id="{DAE0D1AA-03BD-40C5-80BB-F3340632C79E}"/>
              </a:ext>
            </a:extLst>
          </p:cNvPr>
          <p:cNvSpPr txBox="1"/>
          <p:nvPr/>
        </p:nvSpPr>
        <p:spPr>
          <a:xfrm>
            <a:off x="9754598" y="1856628"/>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a:t>
            </a:r>
            <a:r>
              <a:rPr lang="de-DE" sz="900" dirty="0">
                <a:latin typeface="+mj-lt"/>
                <a:cs typeface="FrutigerLTPro-Condensed"/>
              </a:rPr>
              <a:t>Client</a:t>
            </a:r>
            <a:r>
              <a:rPr sz="900" dirty="0">
                <a:latin typeface="+mj-lt"/>
                <a:cs typeface="FrutigerLTPro-Condensed"/>
              </a:rPr>
              <a:t>  Container</a:t>
            </a:r>
          </a:p>
        </p:txBody>
      </p:sp>
      <p:sp>
        <p:nvSpPr>
          <p:cNvPr id="99" name="Text Box 39">
            <a:extLst>
              <a:ext uri="{FF2B5EF4-FFF2-40B4-BE49-F238E27FC236}">
                <a16:creationId xmlns:a16="http://schemas.microsoft.com/office/drawing/2014/main" id="{AD32AAF4-9EFD-41D5-8AD2-BA665A499346}"/>
              </a:ext>
            </a:extLst>
          </p:cNvPr>
          <p:cNvSpPr txBox="1">
            <a:spLocks noChangeArrowheads="1"/>
          </p:cNvSpPr>
          <p:nvPr/>
        </p:nvSpPr>
        <p:spPr bwMode="auto">
          <a:xfrm>
            <a:off x="10454259" y="2900029"/>
            <a:ext cx="101088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de-DE" sz="1100" dirty="0">
                <a:latin typeface="Frutiger 57Cn" pitchFamily="34" charset="0"/>
                <a:ea typeface="ヒラギノ角ゴ Pro W3" pitchFamily="1" charset="-128"/>
              </a:rPr>
              <a:t>Host-Only</a:t>
            </a:r>
            <a:br>
              <a:rPr lang="en-US" altLang="de-DE" sz="1100" dirty="0">
                <a:latin typeface="Frutiger 57Cn" pitchFamily="34" charset="0"/>
                <a:ea typeface="ヒラギノ角ゴ Pro W3" pitchFamily="1" charset="-128"/>
              </a:rPr>
            </a:br>
            <a:r>
              <a:rPr lang="en-US" altLang="de-DE" sz="1100" dirty="0">
                <a:latin typeface="Frutiger 57Cn" pitchFamily="34" charset="0"/>
                <a:ea typeface="ヒラギノ角ゴ Pro W3" pitchFamily="1" charset="-128"/>
              </a:rPr>
              <a:t>OT-Network</a:t>
            </a:r>
          </a:p>
        </p:txBody>
      </p:sp>
    </p:spTree>
    <p:extLst>
      <p:ext uri="{BB962C8B-B14F-4D97-AF65-F5344CB8AC3E}">
        <p14:creationId xmlns:p14="http://schemas.microsoft.com/office/powerpoint/2010/main" val="12647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b="1" dirty="0"/>
              <a:t>Preparing Tc/BSD for the VM</a:t>
            </a:r>
          </a:p>
          <a:p>
            <a:r>
              <a:rPr lang="en-US" dirty="0"/>
              <a:t>Installing the Linux guest</a:t>
            </a:r>
          </a:p>
          <a:p>
            <a:r>
              <a:rPr lang="en-US" dirty="0"/>
              <a:t>Installing Docker and other necessary programs</a:t>
            </a:r>
          </a:p>
          <a:p>
            <a:r>
              <a:rPr lang="en-US"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2655490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5161BC-C231-46C0-B745-68140953E7E3}"/>
              </a:ext>
            </a:extLst>
          </p:cNvPr>
          <p:cNvSpPr>
            <a:spLocks noGrp="1"/>
          </p:cNvSpPr>
          <p:nvPr>
            <p:ph type="body" sz="quarter" idx="15"/>
          </p:nvPr>
        </p:nvSpPr>
        <p:spPr>
          <a:xfrm>
            <a:off x="2" y="1090800"/>
            <a:ext cx="9982198" cy="5331600"/>
          </a:xfrm>
        </p:spPr>
        <p:txBody>
          <a:bodyPr/>
          <a:lstStyle/>
          <a:p>
            <a:pPr marL="457200" indent="-457200">
              <a:buFont typeface="+mj-lt"/>
              <a:buAutoNum type="arabicPeriod"/>
            </a:pPr>
            <a:r>
              <a:rPr lang="en-US" dirty="0"/>
              <a:t>Download GitHub samples from the Beckhoff GitHub</a:t>
            </a:r>
          </a:p>
          <a:p>
            <a:pPr marL="819150" lvl="1" indent="-4572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err="1">
                <a:highlight>
                  <a:srgbClr val="FFFF00"/>
                </a:highlight>
                <a:latin typeface="Cambria" panose="02040503050406030204" pitchFamily="18" charset="0"/>
                <a:ea typeface="Cambria" panose="02040503050406030204" pitchFamily="18" charset="0"/>
              </a:rPr>
              <a:t>w</a:t>
            </a:r>
            <a:r>
              <a:rPr lang="en-US" sz="1400" dirty="0" err="1">
                <a:effectLst/>
                <a:highlight>
                  <a:srgbClr val="FFFF00"/>
                </a:highlight>
                <a:latin typeface="Cambria" panose="02040503050406030204" pitchFamily="18" charset="0"/>
                <a:ea typeface="Cambria" panose="02040503050406030204" pitchFamily="18" charset="0"/>
              </a:rPr>
              <a:t>get</a:t>
            </a:r>
            <a:r>
              <a:rPr lang="en-US" sz="14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https://github.com/Beckhoff/TF6000_ADS_DOTNET_V5_Samples/archive/refs/heads/main.zip</a:t>
            </a:r>
          </a:p>
          <a:p>
            <a:pPr marL="819150" lvl="1" indent="-4572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u</a:t>
            </a:r>
            <a:r>
              <a:rPr lang="en-US" sz="1400" dirty="0">
                <a:effectLst/>
                <a:highlight>
                  <a:srgbClr val="FFFF00"/>
                </a:highlight>
                <a:latin typeface="Cambria" panose="02040503050406030204" pitchFamily="18" charset="0"/>
                <a:ea typeface="Cambria" panose="02040503050406030204" pitchFamily="18" charset="0"/>
              </a:rPr>
              <a:t>nzip</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main.zip</a:t>
            </a:r>
            <a:endParaRPr lang="en-US" sz="1400" dirty="0">
              <a:highlight>
                <a:srgbClr val="C0C0C0"/>
              </a:highlight>
              <a:latin typeface="Cambria" panose="02040503050406030204" pitchFamily="18" charset="0"/>
              <a:ea typeface="Cambria" panose="02040503050406030204" pitchFamily="18" charset="0"/>
            </a:endParaRPr>
          </a:p>
          <a:p>
            <a:pPr marL="819150" lvl="1" indent="-4572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rm</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main.zip</a:t>
            </a:r>
          </a:p>
        </p:txBody>
      </p:sp>
      <p:sp>
        <p:nvSpPr>
          <p:cNvPr id="4" name="Title 3">
            <a:extLst>
              <a:ext uri="{FF2B5EF4-FFF2-40B4-BE49-F238E27FC236}">
                <a16:creationId xmlns:a16="http://schemas.microsoft.com/office/drawing/2014/main" id="{135D3C63-6F8C-4AB9-B499-CC939999D94D}"/>
              </a:ext>
            </a:extLst>
          </p:cNvPr>
          <p:cNvSpPr>
            <a:spLocks noGrp="1"/>
          </p:cNvSpPr>
          <p:nvPr>
            <p:ph type="title"/>
          </p:nvPr>
        </p:nvSpPr>
        <p:spPr/>
        <p:txBody>
          <a:bodyPr/>
          <a:lstStyle/>
          <a:p>
            <a:r>
              <a:rPr lang="en-US" dirty="0" err="1"/>
              <a:t>Dowloading</a:t>
            </a:r>
            <a:r>
              <a:rPr lang="en-US" dirty="0"/>
              <a:t> the Application for the Container</a:t>
            </a:r>
          </a:p>
        </p:txBody>
      </p:sp>
    </p:spTree>
    <p:extLst>
      <p:ext uri="{BB962C8B-B14F-4D97-AF65-F5344CB8AC3E}">
        <p14:creationId xmlns:p14="http://schemas.microsoft.com/office/powerpoint/2010/main" val="2160515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430A6FEC-9D42-4C1A-947E-1A7974CA1664}"/>
              </a:ext>
            </a:extLst>
          </p:cNvPr>
          <p:cNvPicPr>
            <a:picLocks noGrp="1" noChangeAspect="1"/>
          </p:cNvPicPr>
          <p:nvPr>
            <p:ph type="pic" sz="quarter" idx="14"/>
          </p:nvPr>
        </p:nvPicPr>
        <p:blipFill rotWithShape="1">
          <a:blip r:embed="rId2"/>
          <a:srcRect l="-157" t="18517" r="408" b="-33"/>
          <a:stretch/>
        </p:blipFill>
        <p:spPr>
          <a:xfrm>
            <a:off x="4267200" y="2514600"/>
            <a:ext cx="6705600" cy="4222553"/>
          </a:xfrm>
        </p:spPr>
      </p:pic>
      <p:sp>
        <p:nvSpPr>
          <p:cNvPr id="3" name="Text Placeholder 2">
            <a:extLst>
              <a:ext uri="{FF2B5EF4-FFF2-40B4-BE49-F238E27FC236}">
                <a16:creationId xmlns:a16="http://schemas.microsoft.com/office/drawing/2014/main" id="{164B3104-2D79-4405-AA73-F1368ADA817F}"/>
              </a:ext>
            </a:extLst>
          </p:cNvPr>
          <p:cNvSpPr>
            <a:spLocks noGrp="1"/>
          </p:cNvSpPr>
          <p:nvPr>
            <p:ph type="body" sz="quarter" idx="15"/>
          </p:nvPr>
        </p:nvSpPr>
        <p:spPr>
          <a:xfrm>
            <a:off x="2" y="1090800"/>
            <a:ext cx="9905998" cy="5331600"/>
          </a:xfrm>
        </p:spPr>
        <p:txBody>
          <a:bodyPr/>
          <a:lstStyle/>
          <a:p>
            <a:r>
              <a:rPr lang="en-US" dirty="0"/>
              <a:t>Build container for the </a:t>
            </a:r>
            <a:r>
              <a:rPr lang="en-US" dirty="0" err="1"/>
              <a:t>AdsRouterConsole</a:t>
            </a:r>
            <a:endParaRPr lang="en-US" dirty="0"/>
          </a:p>
          <a:p>
            <a:pPr marL="819150" lvl="1" indent="-457200"/>
            <a:r>
              <a:rPr lang="en-US" sz="1400" dirty="0">
                <a:effectLst/>
                <a:highlight>
                  <a:srgbClr val="C0C0C0"/>
                </a:highlight>
                <a:latin typeface="Cambria" panose="02040503050406030204" pitchFamily="18" charset="0"/>
                <a:ea typeface="Cambria" panose="02040503050406030204" pitchFamily="18" charset="0"/>
              </a:rPr>
              <a:t>cd</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$HOME/TF6000_ADS_DOTNET_V5_Samples-main/Sources/</a:t>
            </a:r>
            <a:r>
              <a:rPr lang="en-US" sz="1400" dirty="0" err="1">
                <a:effectLst/>
                <a:highlight>
                  <a:srgbClr val="FFFF00"/>
                </a:highlight>
                <a:latin typeface="Cambria" panose="02040503050406030204" pitchFamily="18" charset="0"/>
                <a:ea typeface="Cambria" panose="02040503050406030204" pitchFamily="18" charset="0"/>
              </a:rPr>
              <a:t>RouterSamples</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AdsRouterConsoleApp</a:t>
            </a:r>
            <a:r>
              <a:rPr lang="en-US" sz="1400" dirty="0">
                <a:effectLst/>
                <a:highlight>
                  <a:srgbClr val="FFFF00"/>
                </a:highlight>
                <a:latin typeface="Cambria" panose="02040503050406030204" pitchFamily="18" charset="0"/>
                <a:ea typeface="Cambria" panose="02040503050406030204" pitchFamily="18" charset="0"/>
              </a:rPr>
              <a:t>/ </a:t>
            </a:r>
          </a:p>
          <a:p>
            <a:pPr marL="819150" lvl="1" indent="-457200"/>
            <a:r>
              <a:rPr lang="en-US" sz="1400" dirty="0" err="1">
                <a:effectLst/>
                <a:highlight>
                  <a:srgbClr val="C0C0C0"/>
                </a:highligh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build</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ads-router-console</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--target=final</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--file</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FF00"/>
                </a:highlight>
                <a:latin typeface="Cambria" panose="02040503050406030204" pitchFamily="18" charset="0"/>
                <a:ea typeface="Cambria" panose="02040503050406030204" pitchFamily="18" charset="0"/>
              </a:rPr>
              <a:t>Dockerfile</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t>
            </a:r>
          </a:p>
          <a:p>
            <a:pPr marL="1174750" lvl="2" indent="-457200"/>
            <a:r>
              <a:rPr lang="en-US" sz="1400" dirty="0">
                <a:latin typeface="Cambria" panose="02040503050406030204" pitchFamily="18" charset="0"/>
                <a:ea typeface="Cambria" panose="02040503050406030204" pitchFamily="18" charset="0"/>
              </a:rPr>
              <a:t>The period at the end is meant to be there, do not forget it.</a:t>
            </a:r>
          </a:p>
          <a:p>
            <a:endParaRPr lang="en-US" dirty="0"/>
          </a:p>
        </p:txBody>
      </p:sp>
      <p:sp>
        <p:nvSpPr>
          <p:cNvPr id="4" name="Title 3">
            <a:extLst>
              <a:ext uri="{FF2B5EF4-FFF2-40B4-BE49-F238E27FC236}">
                <a16:creationId xmlns:a16="http://schemas.microsoft.com/office/drawing/2014/main" id="{3FF59E49-8C0B-4C03-81B3-2879DC209A3B}"/>
              </a:ext>
            </a:extLst>
          </p:cNvPr>
          <p:cNvSpPr>
            <a:spLocks noGrp="1"/>
          </p:cNvSpPr>
          <p:nvPr>
            <p:ph type="title"/>
          </p:nvPr>
        </p:nvSpPr>
        <p:spPr/>
        <p:txBody>
          <a:bodyPr/>
          <a:lstStyle/>
          <a:p>
            <a:r>
              <a:rPr lang="en-US" dirty="0"/>
              <a:t>Building the </a:t>
            </a:r>
            <a:r>
              <a:rPr lang="en-US" dirty="0" err="1"/>
              <a:t>AdsRouterConsole</a:t>
            </a:r>
            <a:r>
              <a:rPr lang="en-US" dirty="0"/>
              <a:t> Container </a:t>
            </a:r>
          </a:p>
        </p:txBody>
      </p:sp>
    </p:spTree>
    <p:extLst>
      <p:ext uri="{BB962C8B-B14F-4D97-AF65-F5344CB8AC3E}">
        <p14:creationId xmlns:p14="http://schemas.microsoft.com/office/powerpoint/2010/main" val="2716367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3FBDBB-450C-4C3D-B642-81255DC3A5F0}"/>
              </a:ext>
            </a:extLst>
          </p:cNvPr>
          <p:cNvSpPr>
            <a:spLocks noGrp="1"/>
          </p:cNvSpPr>
          <p:nvPr>
            <p:ph type="body" sz="quarter" idx="15"/>
          </p:nvPr>
        </p:nvSpPr>
        <p:spPr>
          <a:xfrm>
            <a:off x="2" y="1090800"/>
            <a:ext cx="7772398" cy="5331600"/>
          </a:xfrm>
        </p:spPr>
        <p:txBody>
          <a:bodyPr/>
          <a:lstStyle/>
          <a:p>
            <a:r>
              <a:rPr lang="en-US" dirty="0"/>
              <a:t>Build the container for the </a:t>
            </a:r>
            <a:r>
              <a:rPr lang="en-US" dirty="0" err="1"/>
              <a:t>AdsClientConsole</a:t>
            </a:r>
            <a:endParaRPr lang="en-US" dirty="0"/>
          </a:p>
          <a:p>
            <a:pPr marL="704850" lvl="1" indent="-342900" fontAlgn="ctr">
              <a:spcBef>
                <a:spcPts val="0"/>
              </a:spcBef>
            </a:pPr>
            <a:r>
              <a:rPr lang="en-US" sz="1400" dirty="0">
                <a:highlight>
                  <a:srgbClr val="C0C0C0"/>
                </a:highlight>
                <a:latin typeface="Cambria" panose="02040503050406030204" pitchFamily="18" charset="0"/>
                <a:ea typeface="Cambria" panose="02040503050406030204" pitchFamily="18" charset="0"/>
              </a:rPr>
              <a:t>cd</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$HOME</a:t>
            </a:r>
            <a:r>
              <a:rPr lang="en-US" sz="1400" dirty="0">
                <a:effectLst/>
                <a:highlight>
                  <a:srgbClr val="FFFF00"/>
                </a:highlight>
                <a:latin typeface="Cambria" panose="02040503050406030204" pitchFamily="18" charset="0"/>
                <a:ea typeface="Cambria" panose="02040503050406030204" pitchFamily="18" charset="0"/>
              </a:rPr>
              <a:t>/TF6000_ADS_DOTNET_V5_Samples-main/Sources</a:t>
            </a:r>
            <a:r>
              <a:rPr lang="en-US" sz="1400" dirty="0">
                <a:highlight>
                  <a:srgbClr val="FFFF00"/>
                </a:highlight>
                <a:latin typeface="Cambria" panose="02040503050406030204" pitchFamily="18" charset="0"/>
                <a:ea typeface="Cambria" panose="02040503050406030204" pitchFamily="18" charset="0"/>
              </a:rPr>
              <a:t>/</a:t>
            </a:r>
            <a:r>
              <a:rPr lang="en-US" sz="1400" dirty="0" err="1">
                <a:highlight>
                  <a:srgbClr val="FFFF00"/>
                </a:highlight>
                <a:latin typeface="Cambria" panose="02040503050406030204" pitchFamily="18" charset="0"/>
                <a:ea typeface="Cambria" panose="02040503050406030204" pitchFamily="18" charset="0"/>
              </a:rPr>
              <a:t>ClientSamples</a:t>
            </a:r>
            <a:r>
              <a:rPr lang="en-US" sz="1400" dirty="0">
                <a:highlight>
                  <a:srgbClr val="FFFF00"/>
                </a:highlight>
                <a:latin typeface="Cambria" panose="02040503050406030204" pitchFamily="18" charset="0"/>
                <a:ea typeface="Cambria" panose="02040503050406030204" pitchFamily="18" charset="0"/>
              </a:rPr>
              <a:t>/</a:t>
            </a:r>
            <a:r>
              <a:rPr lang="en-US" sz="1400" dirty="0" err="1">
                <a:highlight>
                  <a:srgbClr val="FFFF00"/>
                </a:highlight>
                <a:latin typeface="Cambria" panose="02040503050406030204" pitchFamily="18" charset="0"/>
                <a:ea typeface="Cambria" panose="02040503050406030204" pitchFamily="18" charset="0"/>
              </a:rPr>
              <a:t>AdsCli</a:t>
            </a:r>
            <a:endParaRPr lang="en-US" sz="1400" dirty="0">
              <a:highlight>
                <a:srgbClr val="FFFF00"/>
              </a:highlight>
              <a:latin typeface="Cambria" panose="02040503050406030204" pitchFamily="18" charset="0"/>
              <a:ea typeface="Cambria" panose="02040503050406030204" pitchFamily="18" charset="0"/>
            </a:endParaRPr>
          </a:p>
          <a:p>
            <a:pPr marL="704850" lvl="1" indent="-342900" fontAlgn="ctr">
              <a:spcBef>
                <a:spcPts val="0"/>
              </a:spcBef>
            </a:pPr>
            <a:r>
              <a:rPr lang="en-US" sz="1400" dirty="0" err="1">
                <a:effectLst/>
                <a:highlight>
                  <a:srgbClr val="C0C0C0"/>
                </a:highligh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build</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-t</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C0C0C0"/>
                </a:highlight>
                <a:latin typeface="Cambria" panose="02040503050406030204" pitchFamily="18" charset="0"/>
                <a:ea typeface="Cambria" panose="02040503050406030204" pitchFamily="18" charset="0"/>
              </a:rPr>
              <a:t>ads-cli-client:</a:t>
            </a:r>
            <a:r>
              <a:rPr lang="en-US" sz="1400" dirty="0" err="1">
                <a:highlight>
                  <a:srgbClr val="C0C0C0"/>
                </a:highlight>
                <a:latin typeface="Cambria" panose="02040503050406030204" pitchFamily="18" charset="0"/>
                <a:ea typeface="Cambria" panose="02040503050406030204" pitchFamily="18" charset="0"/>
              </a:rPr>
              <a:t>latest</a:t>
            </a:r>
            <a:r>
              <a:rPr lang="en-US" sz="14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t>
            </a:r>
          </a:p>
          <a:p>
            <a:pPr marL="1060450" lvl="2" indent="-342900" fontAlgn="ctr">
              <a:spcBef>
                <a:spcPts val="0"/>
              </a:spcBef>
            </a:pPr>
            <a:r>
              <a:rPr lang="en-US" sz="1400" dirty="0">
                <a:latin typeface="Cambria" panose="02040503050406030204" pitchFamily="18" charset="0"/>
                <a:ea typeface="Cambria" panose="02040503050406030204" pitchFamily="18" charset="0"/>
              </a:rPr>
              <a:t>The period at the end is important, do not forget it.</a:t>
            </a:r>
            <a:endParaRPr lang="en-US" sz="1400" dirty="0">
              <a:effectLst/>
              <a:latin typeface="Cambria" panose="02040503050406030204" pitchFamily="18" charset="0"/>
              <a:ea typeface="Cambria" panose="02040503050406030204" pitchFamily="18" charset="0"/>
            </a:endParaRPr>
          </a:p>
          <a:p>
            <a:pPr fontAlgn="ctr">
              <a:spcBef>
                <a:spcPts val="0"/>
              </a:spcBef>
            </a:pPr>
            <a:r>
              <a:rPr lang="en-US" dirty="0">
                <a:latin typeface="+mn-lt"/>
                <a:ea typeface="Cambria" panose="02040503050406030204" pitchFamily="18" charset="0"/>
              </a:rPr>
              <a:t>Double Check that our images were built</a:t>
            </a:r>
            <a:endParaRPr lang="en-US" dirty="0">
              <a:effectLst/>
              <a:latin typeface="+mn-lt"/>
              <a:ea typeface="Cambria" panose="02040503050406030204" pitchFamily="18" charset="0"/>
            </a:endParaRPr>
          </a:p>
          <a:p>
            <a:pPr marL="704850" lvl="1" indent="-342900" fontAlgn="ctr">
              <a:spcBef>
                <a:spcPts val="0"/>
              </a:spcBef>
            </a:pPr>
            <a:r>
              <a:rPr lang="en-US" sz="1400" dirty="0" err="1">
                <a:effectLst/>
                <a:highlight>
                  <a:srgbClr val="C0C0C0"/>
                </a:highligh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images</a:t>
            </a:r>
          </a:p>
          <a:p>
            <a:pPr marL="1003300" lvl="2" indent="-285750" fontAlgn="ctr">
              <a:spcBef>
                <a:spcPts val="0"/>
              </a:spcBef>
            </a:pPr>
            <a:r>
              <a:rPr lang="en-US" sz="1400" dirty="0">
                <a:effectLst/>
                <a:latin typeface="Cambria" panose="02040503050406030204" pitchFamily="18" charset="0"/>
                <a:ea typeface="Cambria" panose="02040503050406030204" pitchFamily="18" charset="0"/>
              </a:rPr>
              <a:t>Should show 1 entry  for ads-router-console, 1 for client-console</a:t>
            </a:r>
          </a:p>
          <a:p>
            <a:pPr lvl="1"/>
            <a:endParaRPr lang="en-US" dirty="0"/>
          </a:p>
        </p:txBody>
      </p:sp>
      <p:sp>
        <p:nvSpPr>
          <p:cNvPr id="4" name="Title 3">
            <a:extLst>
              <a:ext uri="{FF2B5EF4-FFF2-40B4-BE49-F238E27FC236}">
                <a16:creationId xmlns:a16="http://schemas.microsoft.com/office/drawing/2014/main" id="{0397B4FE-71A5-4A21-9DE2-084FA00A5F1E}"/>
              </a:ext>
            </a:extLst>
          </p:cNvPr>
          <p:cNvSpPr>
            <a:spLocks noGrp="1"/>
          </p:cNvSpPr>
          <p:nvPr>
            <p:ph type="title"/>
          </p:nvPr>
        </p:nvSpPr>
        <p:spPr/>
        <p:txBody>
          <a:bodyPr/>
          <a:lstStyle/>
          <a:p>
            <a:r>
              <a:rPr lang="en-US" dirty="0"/>
              <a:t>Building the </a:t>
            </a:r>
            <a:r>
              <a:rPr lang="en-US" dirty="0" err="1"/>
              <a:t>AdsClientConsole</a:t>
            </a:r>
            <a:r>
              <a:rPr lang="en-US" dirty="0"/>
              <a:t> Container</a:t>
            </a:r>
          </a:p>
        </p:txBody>
      </p:sp>
      <p:pic>
        <p:nvPicPr>
          <p:cNvPr id="1026" name="Picture 2">
            <a:extLst>
              <a:ext uri="{FF2B5EF4-FFF2-40B4-BE49-F238E27FC236}">
                <a16:creationId xmlns:a16="http://schemas.microsoft.com/office/drawing/2014/main" id="{FB666701-C9DA-5D76-8A82-9AA8655E6A85}"/>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249" t="8790" r="57878" b="41741"/>
          <a:stretch/>
        </p:blipFill>
        <p:spPr bwMode="auto">
          <a:xfrm>
            <a:off x="6858000" y="1828800"/>
            <a:ext cx="5255398" cy="495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09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dirty="0"/>
              <a:t>Installing the Linux guest</a:t>
            </a:r>
          </a:p>
          <a:p>
            <a:r>
              <a:rPr lang="en-US" dirty="0"/>
              <a:t>Installing Docker and other necessary programs</a:t>
            </a:r>
          </a:p>
          <a:p>
            <a:r>
              <a:rPr lang="en-US" dirty="0"/>
              <a:t>Building a Docker container image from a C# application</a:t>
            </a:r>
          </a:p>
          <a:p>
            <a:r>
              <a:rPr lang="en-US" b="1"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3236023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550866-9D63-4C93-8D9F-45A64544DB5F}"/>
              </a:ext>
            </a:extLst>
          </p:cNvPr>
          <p:cNvSpPr>
            <a:spLocks noGrp="1"/>
          </p:cNvSpPr>
          <p:nvPr>
            <p:ph type="body" sz="quarter" idx="15"/>
          </p:nvPr>
        </p:nvSpPr>
        <p:spPr/>
        <p:txBody>
          <a:bodyPr/>
          <a:lstStyle/>
          <a:p>
            <a:pPr marL="457200" indent="-457200">
              <a:buFont typeface="+mj-lt"/>
              <a:buAutoNum type="arabicPeriod"/>
            </a:pPr>
            <a:r>
              <a:rPr lang="en-US" dirty="0"/>
              <a:t>Edit routes for the </a:t>
            </a:r>
            <a:r>
              <a:rPr lang="en-US" dirty="0" err="1"/>
              <a:t>AdsRouterConsole</a:t>
            </a:r>
            <a:r>
              <a:rPr lang="en-US" dirty="0"/>
              <a:t> container</a:t>
            </a:r>
          </a:p>
          <a:p>
            <a:pPr marL="457200" indent="-457200">
              <a:buFont typeface="+mj-lt"/>
              <a:buAutoNum type="arabicPeriod"/>
            </a:pPr>
            <a:r>
              <a:rPr lang="en-US" dirty="0"/>
              <a:t>Add the </a:t>
            </a:r>
            <a:r>
              <a:rPr lang="en-US" dirty="0" err="1"/>
              <a:t>AdsRouterContainer</a:t>
            </a:r>
            <a:r>
              <a:rPr lang="en-US" dirty="0"/>
              <a:t> to the routing table of the host’s </a:t>
            </a:r>
            <a:r>
              <a:rPr lang="en-US" dirty="0" err="1"/>
              <a:t>TwinCAT</a:t>
            </a:r>
            <a:r>
              <a:rPr lang="en-US" dirty="0"/>
              <a:t> router.</a:t>
            </a:r>
          </a:p>
          <a:p>
            <a:pPr marL="457200" indent="-457200">
              <a:buFont typeface="+mj-lt"/>
              <a:buAutoNum type="arabicPeriod"/>
            </a:pPr>
            <a:r>
              <a:rPr lang="en-US" dirty="0"/>
              <a:t>Run the containers.</a:t>
            </a:r>
          </a:p>
          <a:p>
            <a:endParaRPr lang="en-US" dirty="0"/>
          </a:p>
        </p:txBody>
      </p:sp>
      <p:sp>
        <p:nvSpPr>
          <p:cNvPr id="4" name="Title 3">
            <a:extLst>
              <a:ext uri="{FF2B5EF4-FFF2-40B4-BE49-F238E27FC236}">
                <a16:creationId xmlns:a16="http://schemas.microsoft.com/office/drawing/2014/main" id="{6D2648B3-7661-4E3E-B8A0-CFD877C8CCD1}"/>
              </a:ext>
            </a:extLst>
          </p:cNvPr>
          <p:cNvSpPr>
            <a:spLocks noGrp="1"/>
          </p:cNvSpPr>
          <p:nvPr>
            <p:ph type="title"/>
          </p:nvPr>
        </p:nvSpPr>
        <p:spPr/>
        <p:txBody>
          <a:bodyPr/>
          <a:lstStyle/>
          <a:p>
            <a:r>
              <a:rPr lang="en-US" dirty="0"/>
              <a:t>Final Steps</a:t>
            </a:r>
          </a:p>
        </p:txBody>
      </p:sp>
      <p:sp>
        <p:nvSpPr>
          <p:cNvPr id="5" name="AutoShape 28">
            <a:extLst>
              <a:ext uri="{FF2B5EF4-FFF2-40B4-BE49-F238E27FC236}">
                <a16:creationId xmlns:a16="http://schemas.microsoft.com/office/drawing/2014/main" id="{98AFC7B3-53DD-43B2-88C8-D8C922BD6A6A}"/>
              </a:ext>
            </a:extLst>
          </p:cNvPr>
          <p:cNvSpPr>
            <a:spLocks noChangeArrowheads="1"/>
          </p:cNvSpPr>
          <p:nvPr/>
        </p:nvSpPr>
        <p:spPr bwMode="auto">
          <a:xfrm>
            <a:off x="6400799" y="1534259"/>
            <a:ext cx="5682783" cy="300650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dirty="0"/>
          </a:p>
        </p:txBody>
      </p:sp>
      <p:sp>
        <p:nvSpPr>
          <p:cNvPr id="6" name="AutoShape 28">
            <a:extLst>
              <a:ext uri="{FF2B5EF4-FFF2-40B4-BE49-F238E27FC236}">
                <a16:creationId xmlns:a16="http://schemas.microsoft.com/office/drawing/2014/main" id="{778CF2F1-D876-49C1-9FAA-43DF270A6145}"/>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7" name="object 28">
            <a:extLst>
              <a:ext uri="{FF2B5EF4-FFF2-40B4-BE49-F238E27FC236}">
                <a16:creationId xmlns:a16="http://schemas.microsoft.com/office/drawing/2014/main" id="{A07D0697-AB56-46B7-BCD3-4B5DB25F889F}"/>
              </a:ext>
            </a:extLst>
          </p:cNvPr>
          <p:cNvSpPr/>
          <p:nvPr/>
        </p:nvSpPr>
        <p:spPr>
          <a:xfrm>
            <a:off x="9132541" y="3651445"/>
            <a:ext cx="770463" cy="1841509"/>
          </a:xfrm>
          <a:custGeom>
            <a:avLst/>
            <a:gdLst/>
            <a:ahLst/>
            <a:cxnLst/>
            <a:rect l="l" t="t" r="r" b="b"/>
            <a:pathLst>
              <a:path w="581025" h="1864360">
                <a:moveTo>
                  <a:pt x="580796" y="0"/>
                </a:moveTo>
                <a:lnTo>
                  <a:pt x="0" y="0"/>
                </a:lnTo>
                <a:lnTo>
                  <a:pt x="0" y="1864296"/>
                </a:lnTo>
                <a:lnTo>
                  <a:pt x="580796" y="1864296"/>
                </a:lnTo>
                <a:lnTo>
                  <a:pt x="580796" y="0"/>
                </a:lnTo>
                <a:close/>
              </a:path>
            </a:pathLst>
          </a:custGeom>
          <a:solidFill>
            <a:srgbClr val="A6B800">
              <a:alpha val="50000"/>
            </a:srgbClr>
          </a:solidFill>
        </p:spPr>
        <p:txBody>
          <a:bodyPr wrap="square" lIns="0" tIns="0" rIns="0" bIns="0" rtlCol="0"/>
          <a:lstStyle/>
          <a:p>
            <a:endParaRPr/>
          </a:p>
        </p:txBody>
      </p:sp>
      <p:sp>
        <p:nvSpPr>
          <p:cNvPr id="8" name="AutoShape 25">
            <a:extLst>
              <a:ext uri="{FF2B5EF4-FFF2-40B4-BE49-F238E27FC236}">
                <a16:creationId xmlns:a16="http://schemas.microsoft.com/office/drawing/2014/main" id="{8A833148-4FF6-4BD3-8AEF-19D50CB2BDA6}"/>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9" name="AutoShape 100">
            <a:extLst>
              <a:ext uri="{FF2B5EF4-FFF2-40B4-BE49-F238E27FC236}">
                <a16:creationId xmlns:a16="http://schemas.microsoft.com/office/drawing/2014/main" id="{534F495B-2388-4589-AE64-2D37DCDDEAF2}"/>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10" name="AutoShape 25">
            <a:extLst>
              <a:ext uri="{FF2B5EF4-FFF2-40B4-BE49-F238E27FC236}">
                <a16:creationId xmlns:a16="http://schemas.microsoft.com/office/drawing/2014/main" id="{01C85470-43E0-42C9-980E-223EF9B78946}"/>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11" name="Gruppieren 161">
            <a:extLst>
              <a:ext uri="{FF2B5EF4-FFF2-40B4-BE49-F238E27FC236}">
                <a16:creationId xmlns:a16="http://schemas.microsoft.com/office/drawing/2014/main" id="{769BB55A-B581-42A4-81C8-64666772C722}"/>
              </a:ext>
            </a:extLst>
          </p:cNvPr>
          <p:cNvGrpSpPr/>
          <p:nvPr/>
        </p:nvGrpSpPr>
        <p:grpSpPr>
          <a:xfrm>
            <a:off x="9011368" y="5767597"/>
            <a:ext cx="494166" cy="215444"/>
            <a:chOff x="8830005" y="6429207"/>
            <a:chExt cx="494166" cy="215444"/>
          </a:xfrm>
        </p:grpSpPr>
        <p:sp>
          <p:nvSpPr>
            <p:cNvPr id="12" name="AutoShape 25">
              <a:extLst>
                <a:ext uri="{FF2B5EF4-FFF2-40B4-BE49-F238E27FC236}">
                  <a16:creationId xmlns:a16="http://schemas.microsoft.com/office/drawing/2014/main" id="{2DB5FEEB-5D8C-474A-BE84-9A66EB7CF874}"/>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13" name="Textfeld 81">
              <a:extLst>
                <a:ext uri="{FF2B5EF4-FFF2-40B4-BE49-F238E27FC236}">
                  <a16:creationId xmlns:a16="http://schemas.microsoft.com/office/drawing/2014/main" id="{21FAEF21-8CF6-4A30-BC7C-EA5B5CBC63DE}"/>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14" name="AutoShape 25">
            <a:extLst>
              <a:ext uri="{FF2B5EF4-FFF2-40B4-BE49-F238E27FC236}">
                <a16:creationId xmlns:a16="http://schemas.microsoft.com/office/drawing/2014/main" id="{74389BC4-7C83-46A3-9D4D-E01A15B9886B}"/>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5" name="AutoShape 25">
            <a:extLst>
              <a:ext uri="{FF2B5EF4-FFF2-40B4-BE49-F238E27FC236}">
                <a16:creationId xmlns:a16="http://schemas.microsoft.com/office/drawing/2014/main" id="{4C4CA042-DB9A-400C-8C30-8B3CA3D20E33}"/>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6" name="AutoShape 25">
            <a:extLst>
              <a:ext uri="{FF2B5EF4-FFF2-40B4-BE49-F238E27FC236}">
                <a16:creationId xmlns:a16="http://schemas.microsoft.com/office/drawing/2014/main" id="{33A9903A-BC53-49EB-9235-57E4C3F633FA}"/>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7" name="AutoShape 25">
            <a:extLst>
              <a:ext uri="{FF2B5EF4-FFF2-40B4-BE49-F238E27FC236}">
                <a16:creationId xmlns:a16="http://schemas.microsoft.com/office/drawing/2014/main" id="{582288AC-4173-44D8-AE50-C96D4689F523}"/>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8" name="AutoShape 25">
            <a:extLst>
              <a:ext uri="{FF2B5EF4-FFF2-40B4-BE49-F238E27FC236}">
                <a16:creationId xmlns:a16="http://schemas.microsoft.com/office/drawing/2014/main" id="{5EE97BD6-5B9D-4FA7-8CAD-C26295D79286}"/>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9" name="AutoShape 25">
            <a:extLst>
              <a:ext uri="{FF2B5EF4-FFF2-40B4-BE49-F238E27FC236}">
                <a16:creationId xmlns:a16="http://schemas.microsoft.com/office/drawing/2014/main" id="{430A4456-83DE-42BF-B045-FC9390522A64}"/>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pic>
        <p:nvPicPr>
          <p:cNvPr id="20" name="object 30">
            <a:extLst>
              <a:ext uri="{FF2B5EF4-FFF2-40B4-BE49-F238E27FC236}">
                <a16:creationId xmlns:a16="http://schemas.microsoft.com/office/drawing/2014/main" id="{5F4FDA8E-F14A-4F0C-851A-81A3AB0485A2}"/>
              </a:ext>
            </a:extLst>
          </p:cNvPr>
          <p:cNvPicPr/>
          <p:nvPr/>
        </p:nvPicPr>
        <p:blipFill>
          <a:blip r:embed="rId2" cstate="print"/>
          <a:stretch>
            <a:fillRect/>
          </a:stretch>
        </p:blipFill>
        <p:spPr>
          <a:xfrm>
            <a:off x="10082912" y="3977226"/>
            <a:ext cx="769607" cy="447773"/>
          </a:xfrm>
          <a:prstGeom prst="rect">
            <a:avLst/>
          </a:prstGeom>
        </p:spPr>
      </p:pic>
      <p:sp>
        <p:nvSpPr>
          <p:cNvPr id="21" name="object 31">
            <a:extLst>
              <a:ext uri="{FF2B5EF4-FFF2-40B4-BE49-F238E27FC236}">
                <a16:creationId xmlns:a16="http://schemas.microsoft.com/office/drawing/2014/main" id="{2D4783F2-508D-437B-899D-0F48AC08338A}"/>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pic>
        <p:nvPicPr>
          <p:cNvPr id="22" name="object 11">
            <a:extLst>
              <a:ext uri="{FF2B5EF4-FFF2-40B4-BE49-F238E27FC236}">
                <a16:creationId xmlns:a16="http://schemas.microsoft.com/office/drawing/2014/main" id="{8D8D08B0-8F24-433B-BE9F-024EE2790E34}"/>
              </a:ext>
            </a:extLst>
          </p:cNvPr>
          <p:cNvPicPr/>
          <p:nvPr/>
        </p:nvPicPr>
        <p:blipFill>
          <a:blip r:embed="rId3" cstate="print"/>
          <a:stretch>
            <a:fillRect/>
          </a:stretch>
        </p:blipFill>
        <p:spPr>
          <a:xfrm>
            <a:off x="6400799" y="1342357"/>
            <a:ext cx="5682784" cy="191901"/>
          </a:xfrm>
          <a:prstGeom prst="rect">
            <a:avLst/>
          </a:prstGeom>
        </p:spPr>
      </p:pic>
      <p:sp>
        <p:nvSpPr>
          <p:cNvPr id="23" name="object 12">
            <a:extLst>
              <a:ext uri="{FF2B5EF4-FFF2-40B4-BE49-F238E27FC236}">
                <a16:creationId xmlns:a16="http://schemas.microsoft.com/office/drawing/2014/main" id="{A216FCA4-B73C-45CC-8C5D-392103437F22}"/>
              </a:ext>
            </a:extLst>
          </p:cNvPr>
          <p:cNvSpPr txBox="1"/>
          <p:nvPr/>
        </p:nvSpPr>
        <p:spPr>
          <a:xfrm>
            <a:off x="6491669" y="1342357"/>
            <a:ext cx="943770" cy="191901"/>
          </a:xfrm>
          <a:prstGeom prst="rect">
            <a:avLst/>
          </a:prstGeom>
        </p:spPr>
        <p:txBody>
          <a:bodyPr vert="horz" wrap="square" lIns="0" tIns="12700" rIns="0" bIns="0" rtlCol="0" anchor="ctr">
            <a:noAutofit/>
          </a:bodyPr>
          <a:lstStyle/>
          <a:p>
            <a:pPr marL="12700">
              <a:lnSpc>
                <a:spcPct val="100000"/>
              </a:lnSpc>
              <a:spcBef>
                <a:spcPts val="100"/>
              </a:spcBef>
            </a:pPr>
            <a:r>
              <a:rPr sz="1000" spc="-30" dirty="0">
                <a:solidFill>
                  <a:srgbClr val="FFFFFF"/>
                </a:solidFill>
                <a:latin typeface="+mj-lt"/>
                <a:cs typeface="FrutigerLTPro-Condensed"/>
              </a:rPr>
              <a:t>T</a:t>
            </a:r>
            <a:r>
              <a:rPr sz="1000" spc="10" dirty="0">
                <a:solidFill>
                  <a:srgbClr val="FFFFFF"/>
                </a:solidFill>
                <a:latin typeface="+mj-lt"/>
                <a:cs typeface="FrutigerLTPro-Condensed"/>
              </a:rPr>
              <a:t>w</a:t>
            </a:r>
            <a:r>
              <a:rPr sz="1000" spc="5" dirty="0">
                <a:solidFill>
                  <a:srgbClr val="FFFFFF"/>
                </a:solidFill>
                <a:latin typeface="+mj-lt"/>
                <a:cs typeface="FrutigerLTPro-Condensed"/>
              </a:rPr>
              <a:t>i</a:t>
            </a:r>
            <a:r>
              <a:rPr sz="1000" spc="10" dirty="0">
                <a:solidFill>
                  <a:srgbClr val="FFFFFF"/>
                </a:solidFill>
                <a:latin typeface="+mj-lt"/>
                <a:cs typeface="FrutigerLTPro-Condensed"/>
              </a:rPr>
              <a:t>n</a:t>
            </a:r>
            <a:r>
              <a:rPr sz="1000" spc="30" dirty="0">
                <a:solidFill>
                  <a:srgbClr val="FFFFFF"/>
                </a:solidFill>
                <a:latin typeface="+mj-lt"/>
                <a:cs typeface="FrutigerLTPro-Condensed"/>
              </a:rPr>
              <a:t>C</a:t>
            </a:r>
            <a:r>
              <a:rPr sz="1000" spc="-25" dirty="0">
                <a:solidFill>
                  <a:srgbClr val="FFFFFF"/>
                </a:solidFill>
                <a:latin typeface="+mj-lt"/>
                <a:cs typeface="FrutigerLTPro-Condensed"/>
              </a:rPr>
              <a:t>A</a:t>
            </a:r>
            <a:r>
              <a:rPr sz="1000" spc="-20" dirty="0">
                <a:solidFill>
                  <a:srgbClr val="FFFFFF"/>
                </a:solidFill>
                <a:latin typeface="+mj-lt"/>
                <a:cs typeface="FrutigerLTPro-Condensed"/>
              </a:rPr>
              <a:t>T</a:t>
            </a:r>
            <a:r>
              <a:rPr sz="1000" spc="20" dirty="0">
                <a:solidFill>
                  <a:srgbClr val="FFFFFF"/>
                </a:solidFill>
                <a:latin typeface="+mj-lt"/>
                <a:cs typeface="FrutigerLTPro-Condensed"/>
              </a:rPr>
              <a:t>/</a:t>
            </a:r>
            <a:r>
              <a:rPr sz="1000" spc="5" dirty="0">
                <a:solidFill>
                  <a:srgbClr val="FFFFFF"/>
                </a:solidFill>
                <a:latin typeface="+mj-lt"/>
                <a:cs typeface="FrutigerLTPro-Condensed"/>
              </a:rPr>
              <a:t>B</a:t>
            </a:r>
            <a:r>
              <a:rPr sz="1000" spc="10" dirty="0">
                <a:solidFill>
                  <a:srgbClr val="FFFFFF"/>
                </a:solidFill>
                <a:latin typeface="+mj-lt"/>
                <a:cs typeface="FrutigerLTPro-Condensed"/>
              </a:rPr>
              <a:t>S</a:t>
            </a:r>
            <a:r>
              <a:rPr sz="1000" dirty="0">
                <a:solidFill>
                  <a:srgbClr val="FFFFFF"/>
                </a:solidFill>
                <a:latin typeface="+mj-lt"/>
                <a:cs typeface="FrutigerLTPro-Condensed"/>
              </a:rPr>
              <a:t>D</a:t>
            </a:r>
            <a:endParaRPr sz="1000" dirty="0">
              <a:latin typeface="+mj-lt"/>
              <a:cs typeface="FrutigerLTPro-Condensed"/>
            </a:endParaRPr>
          </a:p>
        </p:txBody>
      </p:sp>
      <p:sp>
        <p:nvSpPr>
          <p:cNvPr id="24" name="object 64">
            <a:extLst>
              <a:ext uri="{FF2B5EF4-FFF2-40B4-BE49-F238E27FC236}">
                <a16:creationId xmlns:a16="http://schemas.microsoft.com/office/drawing/2014/main" id="{F8DAEC7C-5AFD-42DB-850D-23D645D02040}"/>
              </a:ext>
            </a:extLst>
          </p:cNvPr>
          <p:cNvSpPr txBox="1"/>
          <p:nvPr/>
        </p:nvSpPr>
        <p:spPr>
          <a:xfrm>
            <a:off x="9161251" y="4098934"/>
            <a:ext cx="769178" cy="254237"/>
          </a:xfrm>
          <a:prstGeom prst="rect">
            <a:avLst/>
          </a:prstGeom>
        </p:spPr>
        <p:txBody>
          <a:bodyPr vert="horz" wrap="square" lIns="0" tIns="22860" rIns="0" bIns="0" rtlCol="0">
            <a:spAutoFit/>
          </a:bodyPr>
          <a:lstStyle/>
          <a:p>
            <a:pPr marL="12700" marR="5080">
              <a:lnSpc>
                <a:spcPts val="900"/>
              </a:lnSpc>
              <a:spcBef>
                <a:spcPts val="180"/>
              </a:spcBef>
            </a:pPr>
            <a:r>
              <a:rPr sz="1000" dirty="0">
                <a:latin typeface="Arial" panose="020B0604020202020204" pitchFamily="34" charset="0"/>
                <a:cs typeface="Arial" panose="020B0604020202020204" pitchFamily="34" charset="0"/>
              </a:rPr>
              <a:t>Device </a:t>
            </a:r>
            <a:r>
              <a:rPr sz="1000" spc="5" dirty="0">
                <a:latin typeface="Arial" panose="020B0604020202020204" pitchFamily="34" charset="0"/>
                <a:cs typeface="Arial" panose="020B0604020202020204" pitchFamily="34" charset="0"/>
              </a:rPr>
              <a:t> </a:t>
            </a:r>
            <a:r>
              <a:rPr sz="1000" spc="-45" dirty="0">
                <a:latin typeface="Arial" panose="020B0604020202020204" pitchFamily="34" charset="0"/>
                <a:cs typeface="Arial" panose="020B0604020202020204" pitchFamily="34" charset="0"/>
              </a:rPr>
              <a:t>P</a:t>
            </a:r>
            <a:r>
              <a:rPr sz="1000" dirty="0">
                <a:latin typeface="Arial" panose="020B0604020202020204" pitchFamily="34" charset="0"/>
                <a:cs typeface="Arial" panose="020B0604020202020204" pitchFamily="34" charset="0"/>
              </a:rPr>
              <a:t>assthrough</a:t>
            </a:r>
          </a:p>
        </p:txBody>
      </p:sp>
      <p:sp>
        <p:nvSpPr>
          <p:cNvPr id="25" name="Text Box 101">
            <a:extLst>
              <a:ext uri="{FF2B5EF4-FFF2-40B4-BE49-F238E27FC236}">
                <a16:creationId xmlns:a16="http://schemas.microsoft.com/office/drawing/2014/main" id="{520E00D2-301B-42E4-8493-DAB8D9B7CD24}"/>
              </a:ext>
            </a:extLst>
          </p:cNvPr>
          <p:cNvSpPr txBox="1">
            <a:spLocks noChangeArrowheads="1"/>
          </p:cNvSpPr>
          <p:nvPr/>
        </p:nvSpPr>
        <p:spPr bwMode="auto">
          <a:xfrm>
            <a:off x="10062895" y="4029406"/>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26" name="Gruppieren 180">
            <a:extLst>
              <a:ext uri="{FF2B5EF4-FFF2-40B4-BE49-F238E27FC236}">
                <a16:creationId xmlns:a16="http://schemas.microsoft.com/office/drawing/2014/main" id="{7CB5028B-4913-4762-A61F-052698C4D4E9}"/>
              </a:ext>
            </a:extLst>
          </p:cNvPr>
          <p:cNvGrpSpPr/>
          <p:nvPr/>
        </p:nvGrpSpPr>
        <p:grpSpPr>
          <a:xfrm>
            <a:off x="9559059" y="5763947"/>
            <a:ext cx="538749" cy="215444"/>
            <a:chOff x="8830004" y="6429207"/>
            <a:chExt cx="538749" cy="215444"/>
          </a:xfrm>
        </p:grpSpPr>
        <p:sp>
          <p:nvSpPr>
            <p:cNvPr id="27" name="AutoShape 25">
              <a:extLst>
                <a:ext uri="{FF2B5EF4-FFF2-40B4-BE49-F238E27FC236}">
                  <a16:creationId xmlns:a16="http://schemas.microsoft.com/office/drawing/2014/main" id="{463EF7AE-2D5B-40EF-93C7-2D9CC563DE63}"/>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8" name="Textfeld 81">
              <a:extLst>
                <a:ext uri="{FF2B5EF4-FFF2-40B4-BE49-F238E27FC236}">
                  <a16:creationId xmlns:a16="http://schemas.microsoft.com/office/drawing/2014/main" id="{5FD235DB-68EF-4AE3-B685-30A952FC2D18}"/>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29" name="Gruppieren 183">
            <a:extLst>
              <a:ext uri="{FF2B5EF4-FFF2-40B4-BE49-F238E27FC236}">
                <a16:creationId xmlns:a16="http://schemas.microsoft.com/office/drawing/2014/main" id="{C95A06EE-E642-4E53-9270-863FA39B2422}"/>
              </a:ext>
            </a:extLst>
          </p:cNvPr>
          <p:cNvGrpSpPr/>
          <p:nvPr/>
        </p:nvGrpSpPr>
        <p:grpSpPr>
          <a:xfrm>
            <a:off x="10114736" y="5763947"/>
            <a:ext cx="494166" cy="215444"/>
            <a:chOff x="8830005" y="6429207"/>
            <a:chExt cx="494166" cy="215444"/>
          </a:xfrm>
        </p:grpSpPr>
        <p:sp>
          <p:nvSpPr>
            <p:cNvPr id="30" name="AutoShape 25">
              <a:extLst>
                <a:ext uri="{FF2B5EF4-FFF2-40B4-BE49-F238E27FC236}">
                  <a16:creationId xmlns:a16="http://schemas.microsoft.com/office/drawing/2014/main" id="{5BD96167-3434-4239-B967-DD7448A14AFD}"/>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31" name="Textfeld 81">
              <a:extLst>
                <a:ext uri="{FF2B5EF4-FFF2-40B4-BE49-F238E27FC236}">
                  <a16:creationId xmlns:a16="http://schemas.microsoft.com/office/drawing/2014/main" id="{81188ABE-02A6-4BA0-A01F-F9B2DD623D14}"/>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pic>
        <p:nvPicPr>
          <p:cNvPr id="32" name="object 4">
            <a:extLst>
              <a:ext uri="{FF2B5EF4-FFF2-40B4-BE49-F238E27FC236}">
                <a16:creationId xmlns:a16="http://schemas.microsoft.com/office/drawing/2014/main" id="{A7FA2A2F-CC75-4398-A5F7-D327B3FCEF4C}"/>
              </a:ext>
            </a:extLst>
          </p:cNvPr>
          <p:cNvPicPr/>
          <p:nvPr/>
        </p:nvPicPr>
        <p:blipFill>
          <a:blip r:embed="rId4" cstate="print"/>
          <a:stretch>
            <a:fillRect/>
          </a:stretch>
        </p:blipFill>
        <p:spPr>
          <a:xfrm>
            <a:off x="6399856" y="4704384"/>
            <a:ext cx="5663551" cy="208600"/>
          </a:xfrm>
          <a:prstGeom prst="rect">
            <a:avLst/>
          </a:prstGeom>
        </p:spPr>
      </p:pic>
      <p:sp>
        <p:nvSpPr>
          <p:cNvPr id="33" name="object 64">
            <a:extLst>
              <a:ext uri="{FF2B5EF4-FFF2-40B4-BE49-F238E27FC236}">
                <a16:creationId xmlns:a16="http://schemas.microsoft.com/office/drawing/2014/main" id="{0F802979-CDC2-4619-9BAF-0D9C0DE3A46F}"/>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34" name="Grafik 208" descr="Ein Bild, das Text, dunkel enthält.&#10;&#10;Automatisch generierte Beschreibung">
            <a:extLst>
              <a:ext uri="{FF2B5EF4-FFF2-40B4-BE49-F238E27FC236}">
                <a16:creationId xmlns:a16="http://schemas.microsoft.com/office/drawing/2014/main" id="{E9765150-8910-49A2-85EA-36B2970458F3}"/>
              </a:ext>
            </a:extLst>
          </p:cNvPr>
          <p:cNvPicPr>
            <a:picLocks noChangeAspect="1"/>
          </p:cNvPicPr>
          <p:nvPr/>
        </p:nvPicPr>
        <p:blipFill rotWithShape="1">
          <a:blip r:embed="rId5"/>
          <a:srcRect l="27540" r="-1" b="24244"/>
          <a:stretch/>
        </p:blipFill>
        <p:spPr>
          <a:xfrm>
            <a:off x="6400799" y="5007692"/>
            <a:ext cx="1712761" cy="1241755"/>
          </a:xfrm>
          <a:prstGeom prst="rect">
            <a:avLst/>
          </a:prstGeom>
        </p:spPr>
      </p:pic>
      <p:grpSp>
        <p:nvGrpSpPr>
          <p:cNvPr id="35" name="Gruppieren 243">
            <a:extLst>
              <a:ext uri="{FF2B5EF4-FFF2-40B4-BE49-F238E27FC236}">
                <a16:creationId xmlns:a16="http://schemas.microsoft.com/office/drawing/2014/main" id="{D7CE5FBC-00AA-4BAF-9C97-1E13929AF2F4}"/>
              </a:ext>
            </a:extLst>
          </p:cNvPr>
          <p:cNvGrpSpPr/>
          <p:nvPr/>
        </p:nvGrpSpPr>
        <p:grpSpPr>
          <a:xfrm>
            <a:off x="10145493" y="5140502"/>
            <a:ext cx="660707" cy="288000"/>
            <a:chOff x="6940072" y="6467715"/>
            <a:chExt cx="660707" cy="288000"/>
          </a:xfrm>
        </p:grpSpPr>
        <p:sp>
          <p:nvSpPr>
            <p:cNvPr id="36" name="object 41">
              <a:extLst>
                <a:ext uri="{FF2B5EF4-FFF2-40B4-BE49-F238E27FC236}">
                  <a16:creationId xmlns:a16="http://schemas.microsoft.com/office/drawing/2014/main" id="{B75A7580-D67B-4A66-8139-3D5C9FEBB2FA}"/>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7" name="object 41">
              <a:extLst>
                <a:ext uri="{FF2B5EF4-FFF2-40B4-BE49-F238E27FC236}">
                  <a16:creationId xmlns:a16="http://schemas.microsoft.com/office/drawing/2014/main" id="{2FEBEE2B-B54F-40FE-9CC5-58FEF8F842B0}"/>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38" name="Gruppieren 248">
            <a:extLst>
              <a:ext uri="{FF2B5EF4-FFF2-40B4-BE49-F238E27FC236}">
                <a16:creationId xmlns:a16="http://schemas.microsoft.com/office/drawing/2014/main" id="{1E7D89F6-997D-4F6E-B7B7-244B99E24745}"/>
              </a:ext>
            </a:extLst>
          </p:cNvPr>
          <p:cNvGrpSpPr/>
          <p:nvPr/>
        </p:nvGrpSpPr>
        <p:grpSpPr>
          <a:xfrm>
            <a:off x="7652614" y="5145788"/>
            <a:ext cx="660707" cy="288000"/>
            <a:chOff x="6940072" y="6467715"/>
            <a:chExt cx="660707" cy="288000"/>
          </a:xfrm>
        </p:grpSpPr>
        <p:sp>
          <p:nvSpPr>
            <p:cNvPr id="39" name="object 41">
              <a:extLst>
                <a:ext uri="{FF2B5EF4-FFF2-40B4-BE49-F238E27FC236}">
                  <a16:creationId xmlns:a16="http://schemas.microsoft.com/office/drawing/2014/main" id="{20687428-02A1-4860-B081-C436AB9BDCAB}"/>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0" name="object 41">
              <a:extLst>
                <a:ext uri="{FF2B5EF4-FFF2-40B4-BE49-F238E27FC236}">
                  <a16:creationId xmlns:a16="http://schemas.microsoft.com/office/drawing/2014/main" id="{44707176-0374-4D62-97F1-DA4DBA67C352}"/>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41" name="Gruppieren 251">
            <a:extLst>
              <a:ext uri="{FF2B5EF4-FFF2-40B4-BE49-F238E27FC236}">
                <a16:creationId xmlns:a16="http://schemas.microsoft.com/office/drawing/2014/main" id="{04273926-CF00-4D32-86CE-65F60D17AC0A}"/>
              </a:ext>
            </a:extLst>
          </p:cNvPr>
          <p:cNvGrpSpPr/>
          <p:nvPr/>
        </p:nvGrpSpPr>
        <p:grpSpPr>
          <a:xfrm>
            <a:off x="9190664" y="5149823"/>
            <a:ext cx="660707" cy="288000"/>
            <a:chOff x="6940072" y="6467715"/>
            <a:chExt cx="660707" cy="288000"/>
          </a:xfrm>
        </p:grpSpPr>
        <p:sp>
          <p:nvSpPr>
            <p:cNvPr id="42" name="object 41">
              <a:extLst>
                <a:ext uri="{FF2B5EF4-FFF2-40B4-BE49-F238E27FC236}">
                  <a16:creationId xmlns:a16="http://schemas.microsoft.com/office/drawing/2014/main" id="{805E47C6-44E6-4916-858C-C0EECB6B850A}"/>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3" name="object 41">
              <a:extLst>
                <a:ext uri="{FF2B5EF4-FFF2-40B4-BE49-F238E27FC236}">
                  <a16:creationId xmlns:a16="http://schemas.microsoft.com/office/drawing/2014/main" id="{6C2385C5-1A4D-4200-AABB-DF12EFDCFB2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grpSp>
        <p:nvGrpSpPr>
          <p:cNvPr id="44" name="Gruppieren 257">
            <a:extLst>
              <a:ext uri="{FF2B5EF4-FFF2-40B4-BE49-F238E27FC236}">
                <a16:creationId xmlns:a16="http://schemas.microsoft.com/office/drawing/2014/main" id="{799E7BE2-78BC-4F29-854D-ACD881D154C1}"/>
              </a:ext>
            </a:extLst>
          </p:cNvPr>
          <p:cNvGrpSpPr/>
          <p:nvPr/>
        </p:nvGrpSpPr>
        <p:grpSpPr>
          <a:xfrm>
            <a:off x="8417051" y="5149087"/>
            <a:ext cx="660707" cy="288000"/>
            <a:chOff x="6940072" y="6467715"/>
            <a:chExt cx="660707" cy="288000"/>
          </a:xfrm>
        </p:grpSpPr>
        <p:sp>
          <p:nvSpPr>
            <p:cNvPr id="45" name="object 41">
              <a:extLst>
                <a:ext uri="{FF2B5EF4-FFF2-40B4-BE49-F238E27FC236}">
                  <a16:creationId xmlns:a16="http://schemas.microsoft.com/office/drawing/2014/main" id="{7A8951B1-C99E-453F-B44E-DA96FE10E049}"/>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6" name="object 41">
              <a:extLst>
                <a:ext uri="{FF2B5EF4-FFF2-40B4-BE49-F238E27FC236}">
                  <a16:creationId xmlns:a16="http://schemas.microsoft.com/office/drawing/2014/main" id="{6083DBF7-EAB4-44FA-A517-AB88A7B41903}"/>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47" name="Gruppieren 260">
            <a:extLst>
              <a:ext uri="{FF2B5EF4-FFF2-40B4-BE49-F238E27FC236}">
                <a16:creationId xmlns:a16="http://schemas.microsoft.com/office/drawing/2014/main" id="{7CF1E6BE-7DA2-4E55-B1B0-A11BAE51BA43}"/>
              </a:ext>
            </a:extLst>
          </p:cNvPr>
          <p:cNvGrpSpPr/>
          <p:nvPr/>
        </p:nvGrpSpPr>
        <p:grpSpPr>
          <a:xfrm>
            <a:off x="7656984" y="5741782"/>
            <a:ext cx="660707" cy="288000"/>
            <a:chOff x="6940072" y="6467715"/>
            <a:chExt cx="660707" cy="288000"/>
          </a:xfrm>
        </p:grpSpPr>
        <p:sp>
          <p:nvSpPr>
            <p:cNvPr id="48" name="object 41">
              <a:extLst>
                <a:ext uri="{FF2B5EF4-FFF2-40B4-BE49-F238E27FC236}">
                  <a16:creationId xmlns:a16="http://schemas.microsoft.com/office/drawing/2014/main" id="{561CA6E8-9112-4DB3-974C-D1051B21641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9" name="object 41">
              <a:extLst>
                <a:ext uri="{FF2B5EF4-FFF2-40B4-BE49-F238E27FC236}">
                  <a16:creationId xmlns:a16="http://schemas.microsoft.com/office/drawing/2014/main" id="{A278CD7C-B3C7-4843-851B-B49437071967}"/>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50" name="Gruppieren 265">
            <a:extLst>
              <a:ext uri="{FF2B5EF4-FFF2-40B4-BE49-F238E27FC236}">
                <a16:creationId xmlns:a16="http://schemas.microsoft.com/office/drawing/2014/main" id="{368A16ED-2C62-48A1-A41B-BEC5A09474E1}"/>
              </a:ext>
            </a:extLst>
          </p:cNvPr>
          <p:cNvGrpSpPr/>
          <p:nvPr/>
        </p:nvGrpSpPr>
        <p:grpSpPr>
          <a:xfrm>
            <a:off x="11099618" y="5741782"/>
            <a:ext cx="660707" cy="288000"/>
            <a:chOff x="6940072" y="6467715"/>
            <a:chExt cx="660707" cy="288000"/>
          </a:xfrm>
        </p:grpSpPr>
        <p:sp>
          <p:nvSpPr>
            <p:cNvPr id="51" name="object 41">
              <a:extLst>
                <a:ext uri="{FF2B5EF4-FFF2-40B4-BE49-F238E27FC236}">
                  <a16:creationId xmlns:a16="http://schemas.microsoft.com/office/drawing/2014/main" id="{B65A9890-4A04-47B7-B195-C869D3DC6864}"/>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2" name="object 41">
              <a:extLst>
                <a:ext uri="{FF2B5EF4-FFF2-40B4-BE49-F238E27FC236}">
                  <a16:creationId xmlns:a16="http://schemas.microsoft.com/office/drawing/2014/main" id="{F9E02245-D1B6-4B8A-8928-5B92EE53427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53" name="Gruppieren 268">
            <a:extLst>
              <a:ext uri="{FF2B5EF4-FFF2-40B4-BE49-F238E27FC236}">
                <a16:creationId xmlns:a16="http://schemas.microsoft.com/office/drawing/2014/main" id="{CC81ECB3-77CE-4791-A929-EFF2A878044B}"/>
              </a:ext>
            </a:extLst>
          </p:cNvPr>
          <p:cNvGrpSpPr/>
          <p:nvPr/>
        </p:nvGrpSpPr>
        <p:grpSpPr>
          <a:xfrm>
            <a:off x="11091430" y="5133629"/>
            <a:ext cx="660707" cy="288000"/>
            <a:chOff x="6940072" y="6467715"/>
            <a:chExt cx="660707" cy="288000"/>
          </a:xfrm>
        </p:grpSpPr>
        <p:sp>
          <p:nvSpPr>
            <p:cNvPr id="54" name="object 41">
              <a:extLst>
                <a:ext uri="{FF2B5EF4-FFF2-40B4-BE49-F238E27FC236}">
                  <a16:creationId xmlns:a16="http://schemas.microsoft.com/office/drawing/2014/main" id="{082D1310-804D-43B4-82E9-CF0D8187A704}"/>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5" name="object 41">
              <a:extLst>
                <a:ext uri="{FF2B5EF4-FFF2-40B4-BE49-F238E27FC236}">
                  <a16:creationId xmlns:a16="http://schemas.microsoft.com/office/drawing/2014/main" id="{FA3D97C2-7A4B-4FC0-8010-7A0C6C288A91}"/>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56" name="object 41">
            <a:extLst>
              <a:ext uri="{FF2B5EF4-FFF2-40B4-BE49-F238E27FC236}">
                <a16:creationId xmlns:a16="http://schemas.microsoft.com/office/drawing/2014/main" id="{711F857A-F4C6-4A0A-9E9E-836E310F29AA}"/>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pic>
        <p:nvPicPr>
          <p:cNvPr id="57" name="object 62">
            <a:extLst>
              <a:ext uri="{FF2B5EF4-FFF2-40B4-BE49-F238E27FC236}">
                <a16:creationId xmlns:a16="http://schemas.microsoft.com/office/drawing/2014/main" id="{AFD97EA8-5149-4C87-A9E1-B5614C9A2C23}"/>
              </a:ext>
            </a:extLst>
          </p:cNvPr>
          <p:cNvPicPr/>
          <p:nvPr/>
        </p:nvPicPr>
        <p:blipFill>
          <a:blip r:embed="rId6" cstate="print"/>
          <a:stretch>
            <a:fillRect/>
          </a:stretch>
        </p:blipFill>
        <p:spPr>
          <a:xfrm>
            <a:off x="8560411" y="2772531"/>
            <a:ext cx="3023371" cy="543110"/>
          </a:xfrm>
          <a:prstGeom prst="rect">
            <a:avLst/>
          </a:prstGeom>
        </p:spPr>
      </p:pic>
      <p:sp>
        <p:nvSpPr>
          <p:cNvPr id="58" name="object 63">
            <a:extLst>
              <a:ext uri="{FF2B5EF4-FFF2-40B4-BE49-F238E27FC236}">
                <a16:creationId xmlns:a16="http://schemas.microsoft.com/office/drawing/2014/main" id="{2A273F31-E929-4EB5-A313-3EB056B650B7}"/>
              </a:ext>
            </a:extLst>
          </p:cNvPr>
          <p:cNvSpPr/>
          <p:nvPr/>
        </p:nvSpPr>
        <p:spPr>
          <a:xfrm>
            <a:off x="8560411" y="2792311"/>
            <a:ext cx="2996518" cy="533546"/>
          </a:xfrm>
          <a:custGeom>
            <a:avLst/>
            <a:gdLst/>
            <a:ahLst/>
            <a:cxnLst/>
            <a:rect l="l" t="t" r="r" b="b"/>
            <a:pathLst>
              <a:path w="2259965" h="349250">
                <a:moveTo>
                  <a:pt x="2223884"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2223884" y="349059"/>
                </a:lnTo>
                <a:lnTo>
                  <a:pt x="2244699" y="348496"/>
                </a:lnTo>
                <a:lnTo>
                  <a:pt x="2255388" y="344558"/>
                </a:lnTo>
                <a:lnTo>
                  <a:pt x="2259326" y="333870"/>
                </a:lnTo>
                <a:lnTo>
                  <a:pt x="2259888" y="313055"/>
                </a:lnTo>
                <a:lnTo>
                  <a:pt x="2259888" y="36004"/>
                </a:lnTo>
                <a:lnTo>
                  <a:pt x="2259326" y="15189"/>
                </a:lnTo>
                <a:lnTo>
                  <a:pt x="2255388" y="4500"/>
                </a:lnTo>
                <a:lnTo>
                  <a:pt x="2244699" y="562"/>
                </a:lnTo>
                <a:lnTo>
                  <a:pt x="2223884" y="0"/>
                </a:lnTo>
                <a:close/>
              </a:path>
            </a:pathLst>
          </a:custGeom>
          <a:solidFill>
            <a:srgbClr val="C8CED2"/>
          </a:solidFill>
        </p:spPr>
        <p:txBody>
          <a:bodyPr wrap="square" lIns="0" tIns="0" rIns="0" bIns="0" rtlCol="0"/>
          <a:lstStyle/>
          <a:p>
            <a:endParaRPr/>
          </a:p>
        </p:txBody>
      </p:sp>
      <p:sp>
        <p:nvSpPr>
          <p:cNvPr id="59" name="Text Box 101">
            <a:extLst>
              <a:ext uri="{FF2B5EF4-FFF2-40B4-BE49-F238E27FC236}">
                <a16:creationId xmlns:a16="http://schemas.microsoft.com/office/drawing/2014/main" id="{951468CC-296A-4292-A003-AC86A09A81E1}"/>
              </a:ext>
            </a:extLst>
          </p:cNvPr>
          <p:cNvSpPr txBox="1">
            <a:spLocks noChangeArrowheads="1"/>
          </p:cNvSpPr>
          <p:nvPr/>
        </p:nvSpPr>
        <p:spPr bwMode="auto">
          <a:xfrm>
            <a:off x="8558244" y="2776919"/>
            <a:ext cx="928524" cy="246221"/>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VM #1</a:t>
            </a:r>
          </a:p>
        </p:txBody>
      </p:sp>
      <p:sp>
        <p:nvSpPr>
          <p:cNvPr id="60" name="object 67">
            <a:extLst>
              <a:ext uri="{FF2B5EF4-FFF2-40B4-BE49-F238E27FC236}">
                <a16:creationId xmlns:a16="http://schemas.microsoft.com/office/drawing/2014/main" id="{AE4AA0B8-DEE8-43CA-B9C7-F980CB74CDA2}"/>
              </a:ext>
            </a:extLst>
          </p:cNvPr>
          <p:cNvSpPr/>
          <p:nvPr/>
        </p:nvSpPr>
        <p:spPr>
          <a:xfrm>
            <a:off x="9145205" y="2913689"/>
            <a:ext cx="277345" cy="612126"/>
          </a:xfrm>
          <a:custGeom>
            <a:avLst/>
            <a:gdLst/>
            <a:ahLst/>
            <a:cxnLst/>
            <a:rect l="l" t="t" r="r" b="b"/>
            <a:pathLst>
              <a:path w="167639" h="587375">
                <a:moveTo>
                  <a:pt x="167157" y="0"/>
                </a:moveTo>
                <a:lnTo>
                  <a:pt x="0" y="0"/>
                </a:lnTo>
                <a:lnTo>
                  <a:pt x="0" y="586803"/>
                </a:lnTo>
                <a:lnTo>
                  <a:pt x="167157" y="586803"/>
                </a:lnTo>
                <a:lnTo>
                  <a:pt x="167157" y="0"/>
                </a:lnTo>
                <a:close/>
              </a:path>
            </a:pathLst>
          </a:custGeom>
          <a:solidFill>
            <a:srgbClr val="A6B800">
              <a:alpha val="50000"/>
            </a:srgbClr>
          </a:solidFill>
        </p:spPr>
        <p:txBody>
          <a:bodyPr wrap="square" lIns="0" tIns="0" rIns="0" bIns="0" rtlCol="0"/>
          <a:lstStyle/>
          <a:p>
            <a:endParaRPr/>
          </a:p>
        </p:txBody>
      </p:sp>
      <p:pic>
        <p:nvPicPr>
          <p:cNvPr id="61" name="object 74">
            <a:extLst>
              <a:ext uri="{FF2B5EF4-FFF2-40B4-BE49-F238E27FC236}">
                <a16:creationId xmlns:a16="http://schemas.microsoft.com/office/drawing/2014/main" id="{53F882E8-4E3B-42CB-9278-B0680739DCB9}"/>
              </a:ext>
            </a:extLst>
          </p:cNvPr>
          <p:cNvPicPr/>
          <p:nvPr/>
        </p:nvPicPr>
        <p:blipFill>
          <a:blip r:embed="rId7" cstate="print"/>
          <a:stretch>
            <a:fillRect/>
          </a:stretch>
        </p:blipFill>
        <p:spPr>
          <a:xfrm>
            <a:off x="8581196" y="3346223"/>
            <a:ext cx="3002586" cy="390462"/>
          </a:xfrm>
          <a:prstGeom prst="rect">
            <a:avLst/>
          </a:prstGeom>
        </p:spPr>
      </p:pic>
      <p:sp>
        <p:nvSpPr>
          <p:cNvPr id="62" name="object 75">
            <a:extLst>
              <a:ext uri="{FF2B5EF4-FFF2-40B4-BE49-F238E27FC236}">
                <a16:creationId xmlns:a16="http://schemas.microsoft.com/office/drawing/2014/main" id="{615D76E8-249B-4FBD-8472-B4BBB0ABE6BA}"/>
              </a:ext>
            </a:extLst>
          </p:cNvPr>
          <p:cNvSpPr/>
          <p:nvPr/>
        </p:nvSpPr>
        <p:spPr>
          <a:xfrm>
            <a:off x="8558242" y="3373042"/>
            <a:ext cx="3005256" cy="383586"/>
          </a:xfrm>
          <a:custGeom>
            <a:avLst/>
            <a:gdLst/>
            <a:ahLst/>
            <a:cxnLst/>
            <a:rect l="l" t="t" r="r" b="b"/>
            <a:pathLst>
              <a:path w="3439795" h="349250">
                <a:moveTo>
                  <a:pt x="3403790"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3403790" y="349059"/>
                </a:lnTo>
                <a:lnTo>
                  <a:pt x="3424598" y="348496"/>
                </a:lnTo>
                <a:lnTo>
                  <a:pt x="3435283" y="344558"/>
                </a:lnTo>
                <a:lnTo>
                  <a:pt x="3439219" y="333870"/>
                </a:lnTo>
                <a:lnTo>
                  <a:pt x="3439782" y="313055"/>
                </a:lnTo>
                <a:lnTo>
                  <a:pt x="3439782" y="36004"/>
                </a:lnTo>
                <a:lnTo>
                  <a:pt x="3439219" y="15189"/>
                </a:lnTo>
                <a:lnTo>
                  <a:pt x="3435283" y="4500"/>
                </a:lnTo>
                <a:lnTo>
                  <a:pt x="3424598" y="562"/>
                </a:lnTo>
                <a:lnTo>
                  <a:pt x="3403790" y="0"/>
                </a:lnTo>
                <a:close/>
              </a:path>
            </a:pathLst>
          </a:custGeom>
          <a:solidFill>
            <a:srgbClr val="A6B800"/>
          </a:solidFill>
        </p:spPr>
        <p:txBody>
          <a:bodyPr wrap="square" lIns="0" tIns="0" rIns="0" bIns="0" rtlCol="0"/>
          <a:lstStyle/>
          <a:p>
            <a:endParaRPr/>
          </a:p>
        </p:txBody>
      </p:sp>
      <p:pic>
        <p:nvPicPr>
          <p:cNvPr id="63" name="Grafik 278">
            <a:extLst>
              <a:ext uri="{FF2B5EF4-FFF2-40B4-BE49-F238E27FC236}">
                <a16:creationId xmlns:a16="http://schemas.microsoft.com/office/drawing/2014/main" id="{F301B5D0-1259-4378-8D29-C09D489808E2}"/>
              </a:ext>
            </a:extLst>
          </p:cNvPr>
          <p:cNvPicPr>
            <a:picLocks noChangeAspect="1"/>
          </p:cNvPicPr>
          <p:nvPr/>
        </p:nvPicPr>
        <p:blipFill>
          <a:blip r:embed="rId8"/>
          <a:stretch>
            <a:fillRect/>
          </a:stretch>
        </p:blipFill>
        <p:spPr>
          <a:xfrm>
            <a:off x="9497171" y="3400198"/>
            <a:ext cx="886416" cy="347468"/>
          </a:xfrm>
          <a:prstGeom prst="rect">
            <a:avLst/>
          </a:prstGeom>
        </p:spPr>
      </p:pic>
      <p:grpSp>
        <p:nvGrpSpPr>
          <p:cNvPr id="64" name="Gruppieren 279">
            <a:extLst>
              <a:ext uri="{FF2B5EF4-FFF2-40B4-BE49-F238E27FC236}">
                <a16:creationId xmlns:a16="http://schemas.microsoft.com/office/drawing/2014/main" id="{790D5109-4AF7-40CC-B12F-3F7D8BBC862C}"/>
              </a:ext>
            </a:extLst>
          </p:cNvPr>
          <p:cNvGrpSpPr>
            <a:grpSpLocks noChangeAspect="1"/>
          </p:cNvGrpSpPr>
          <p:nvPr/>
        </p:nvGrpSpPr>
        <p:grpSpPr>
          <a:xfrm>
            <a:off x="8880517" y="2941589"/>
            <a:ext cx="1380996" cy="316947"/>
            <a:chOff x="8009472" y="3017665"/>
            <a:chExt cx="1502586" cy="344853"/>
          </a:xfrm>
        </p:grpSpPr>
        <p:sp>
          <p:nvSpPr>
            <p:cNvPr id="65" name="AutoShape 25">
              <a:extLst>
                <a:ext uri="{FF2B5EF4-FFF2-40B4-BE49-F238E27FC236}">
                  <a16:creationId xmlns:a16="http://schemas.microsoft.com/office/drawing/2014/main" id="{5C1EA3AF-4341-488F-B6B9-914E12407094}"/>
                </a:ext>
              </a:extLst>
            </p:cNvPr>
            <p:cNvSpPr>
              <a:spLocks noChangeAspect="1" noChangeArrowheads="1"/>
            </p:cNvSpPr>
            <p:nvPr/>
          </p:nvSpPr>
          <p:spPr bwMode="auto">
            <a:xfrm>
              <a:off x="8315151" y="3017665"/>
              <a:ext cx="265114" cy="180000"/>
            </a:xfrm>
            <a:prstGeom prst="roundRect">
              <a:avLst>
                <a:gd name="adj" fmla="val 0"/>
              </a:avLst>
            </a:prstGeom>
            <a:solidFill>
              <a:srgbClr val="4A90B4"/>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spcBef>
                  <a:spcPct val="0"/>
                </a:spcBef>
              </a:pPr>
              <a:endParaRPr lang="de-DE" altLang="de-DE" sz="2400" dirty="0">
                <a:latin typeface="Arial" panose="020B0604020202020204" pitchFamily="34" charset="0"/>
                <a:ea typeface="ヒラギノ角ゴ Pro W3" pitchFamily="1" charset="-128"/>
                <a:cs typeface="Arial" panose="020B0604020202020204" pitchFamily="34" charset="0"/>
              </a:endParaRPr>
            </a:p>
          </p:txBody>
        </p:sp>
        <p:sp>
          <p:nvSpPr>
            <p:cNvPr id="66" name="AutoShape 25">
              <a:extLst>
                <a:ext uri="{FF2B5EF4-FFF2-40B4-BE49-F238E27FC236}">
                  <a16:creationId xmlns:a16="http://schemas.microsoft.com/office/drawing/2014/main" id="{B6FC83B6-DF22-4B57-9C7A-4A6C6CA1E9F8}"/>
                </a:ext>
              </a:extLst>
            </p:cNvPr>
            <p:cNvSpPr>
              <a:spLocks noChangeArrowheads="1"/>
            </p:cNvSpPr>
            <p:nvPr/>
          </p:nvSpPr>
          <p:spPr bwMode="auto">
            <a:xfrm rot="16200000">
              <a:off x="837570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7" name="AutoShape 25">
              <a:extLst>
                <a:ext uri="{FF2B5EF4-FFF2-40B4-BE49-F238E27FC236}">
                  <a16:creationId xmlns:a16="http://schemas.microsoft.com/office/drawing/2014/main" id="{3F354888-C0C0-497D-A887-5ED3DDA93B7B}"/>
                </a:ext>
              </a:extLst>
            </p:cNvPr>
            <p:cNvSpPr>
              <a:spLocks noChangeAspect="1" noChangeArrowheads="1"/>
            </p:cNvSpPr>
            <p:nvPr/>
          </p:nvSpPr>
          <p:spPr bwMode="auto">
            <a:xfrm>
              <a:off x="8009472"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8" name="AutoShape 25">
              <a:extLst>
                <a:ext uri="{FF2B5EF4-FFF2-40B4-BE49-F238E27FC236}">
                  <a16:creationId xmlns:a16="http://schemas.microsoft.com/office/drawing/2014/main" id="{383BC744-50EC-4E04-9684-2E83750D41A2}"/>
                </a:ext>
              </a:extLst>
            </p:cNvPr>
            <p:cNvSpPr>
              <a:spLocks noChangeArrowheads="1"/>
            </p:cNvSpPr>
            <p:nvPr/>
          </p:nvSpPr>
          <p:spPr bwMode="auto">
            <a:xfrm>
              <a:off x="8263575" y="3252718"/>
              <a:ext cx="1008000" cy="39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9" name="AutoShape 25">
              <a:extLst>
                <a:ext uri="{FF2B5EF4-FFF2-40B4-BE49-F238E27FC236}">
                  <a16:creationId xmlns:a16="http://schemas.microsoft.com/office/drawing/2014/main" id="{41272582-CB6E-4BCC-A9E5-F8879E5DA333}"/>
                </a:ext>
              </a:extLst>
            </p:cNvPr>
            <p:cNvSpPr>
              <a:spLocks noChangeAspect="1" noChangeArrowheads="1"/>
            </p:cNvSpPr>
            <p:nvPr/>
          </p:nvSpPr>
          <p:spPr bwMode="auto">
            <a:xfrm>
              <a:off x="9246944"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0" name="AutoShape 25">
              <a:extLst>
                <a:ext uri="{FF2B5EF4-FFF2-40B4-BE49-F238E27FC236}">
                  <a16:creationId xmlns:a16="http://schemas.microsoft.com/office/drawing/2014/main" id="{3897276A-6C7C-405A-915A-785747BE75C9}"/>
                </a:ext>
              </a:extLst>
            </p:cNvPr>
            <p:cNvSpPr>
              <a:spLocks noChangeAspect="1" noChangeArrowheads="1"/>
            </p:cNvSpPr>
            <p:nvPr/>
          </p:nvSpPr>
          <p:spPr bwMode="auto">
            <a:xfrm>
              <a:off x="8627966"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1" name="AutoShape 25">
              <a:extLst>
                <a:ext uri="{FF2B5EF4-FFF2-40B4-BE49-F238E27FC236}">
                  <a16:creationId xmlns:a16="http://schemas.microsoft.com/office/drawing/2014/main" id="{085E9581-71E1-45AD-B76F-EE97E029475A}"/>
                </a:ext>
              </a:extLst>
            </p:cNvPr>
            <p:cNvSpPr>
              <a:spLocks noChangeArrowheads="1"/>
            </p:cNvSpPr>
            <p:nvPr/>
          </p:nvSpPr>
          <p:spPr bwMode="auto">
            <a:xfrm rot="16200000">
              <a:off x="8688523"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2" name="AutoShape 25">
              <a:extLst>
                <a:ext uri="{FF2B5EF4-FFF2-40B4-BE49-F238E27FC236}">
                  <a16:creationId xmlns:a16="http://schemas.microsoft.com/office/drawing/2014/main" id="{BAA11F24-8B7E-4BF7-9900-8A01CC9C253D}"/>
                </a:ext>
              </a:extLst>
            </p:cNvPr>
            <p:cNvSpPr>
              <a:spLocks noChangeAspect="1" noChangeArrowheads="1"/>
            </p:cNvSpPr>
            <p:nvPr/>
          </p:nvSpPr>
          <p:spPr bwMode="auto">
            <a:xfrm>
              <a:off x="8940781"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3" name="AutoShape 25">
              <a:extLst>
                <a:ext uri="{FF2B5EF4-FFF2-40B4-BE49-F238E27FC236}">
                  <a16:creationId xmlns:a16="http://schemas.microsoft.com/office/drawing/2014/main" id="{06BA3402-219E-48D2-B187-0059330E1576}"/>
                </a:ext>
              </a:extLst>
            </p:cNvPr>
            <p:cNvSpPr>
              <a:spLocks noChangeArrowheads="1"/>
            </p:cNvSpPr>
            <p:nvPr/>
          </p:nvSpPr>
          <p:spPr bwMode="auto">
            <a:xfrm rot="16200000">
              <a:off x="900133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dirty="0">
                <a:ea typeface="ヒラギノ角ゴ Pro W3" pitchFamily="1" charset="-128"/>
              </a:endParaRPr>
            </a:p>
          </p:txBody>
        </p:sp>
      </p:grpSp>
      <p:grpSp>
        <p:nvGrpSpPr>
          <p:cNvPr id="74" name="Gruppieren 289">
            <a:extLst>
              <a:ext uri="{FF2B5EF4-FFF2-40B4-BE49-F238E27FC236}">
                <a16:creationId xmlns:a16="http://schemas.microsoft.com/office/drawing/2014/main" id="{1736D7AF-A4BE-4B41-8460-7321ADC645E2}"/>
              </a:ext>
            </a:extLst>
          </p:cNvPr>
          <p:cNvGrpSpPr/>
          <p:nvPr/>
        </p:nvGrpSpPr>
        <p:grpSpPr>
          <a:xfrm>
            <a:off x="10004722" y="3845462"/>
            <a:ext cx="917263" cy="190572"/>
            <a:chOff x="4302832" y="5878323"/>
            <a:chExt cx="1100819" cy="190572"/>
          </a:xfrm>
        </p:grpSpPr>
        <p:pic>
          <p:nvPicPr>
            <p:cNvPr id="75" name="object 86">
              <a:extLst>
                <a:ext uri="{FF2B5EF4-FFF2-40B4-BE49-F238E27FC236}">
                  <a16:creationId xmlns:a16="http://schemas.microsoft.com/office/drawing/2014/main" id="{F561C16D-A7FF-4466-9BBF-0D4F69FFF9F4}"/>
                </a:ext>
              </a:extLst>
            </p:cNvPr>
            <p:cNvPicPr/>
            <p:nvPr/>
          </p:nvPicPr>
          <p:blipFill>
            <a:blip r:embed="rId9" cstate="print"/>
            <a:stretch>
              <a:fillRect/>
            </a:stretch>
          </p:blipFill>
          <p:spPr>
            <a:xfrm>
              <a:off x="4322857" y="5878323"/>
              <a:ext cx="1080794" cy="184133"/>
            </a:xfrm>
            <a:prstGeom prst="rect">
              <a:avLst/>
            </a:prstGeom>
          </p:spPr>
        </p:pic>
        <p:sp>
          <p:nvSpPr>
            <p:cNvPr id="76" name="object 87">
              <a:extLst>
                <a:ext uri="{FF2B5EF4-FFF2-40B4-BE49-F238E27FC236}">
                  <a16:creationId xmlns:a16="http://schemas.microsoft.com/office/drawing/2014/main" id="{40CE585E-32F7-480A-976B-3E50BF60FCFE}"/>
                </a:ext>
              </a:extLst>
            </p:cNvPr>
            <p:cNvSpPr/>
            <p:nvPr/>
          </p:nvSpPr>
          <p:spPr>
            <a:xfrm>
              <a:off x="4302832" y="5897186"/>
              <a:ext cx="1081519" cy="171709"/>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sp>
          <p:nvSpPr>
            <p:cNvPr id="77" name="object 88">
              <a:extLst>
                <a:ext uri="{FF2B5EF4-FFF2-40B4-BE49-F238E27FC236}">
                  <a16:creationId xmlns:a16="http://schemas.microsoft.com/office/drawing/2014/main" id="{A8616A44-4682-4062-A5D1-42AEFBDDDE2A}"/>
                </a:ext>
              </a:extLst>
            </p:cNvPr>
            <p:cNvSpPr txBox="1"/>
            <p:nvPr/>
          </p:nvSpPr>
          <p:spPr>
            <a:xfrm>
              <a:off x="4302832" y="5890747"/>
              <a:ext cx="1078986" cy="171709"/>
            </a:xfrm>
            <a:prstGeom prst="rect">
              <a:avLst/>
            </a:prstGeom>
          </p:spPr>
          <p:txBody>
            <a:bodyPr vert="horz" wrap="square" lIns="0" tIns="22860" rIns="0" bIns="0" rtlCol="0" anchor="ctr">
              <a:noAutofit/>
            </a:bodyPr>
            <a:lstStyle/>
            <a:p>
              <a:pPr marL="12700" marR="5080" algn="ctr">
                <a:lnSpc>
                  <a:spcPts val="900"/>
                </a:lnSpc>
                <a:spcBef>
                  <a:spcPts val="180"/>
                </a:spcBef>
              </a:pPr>
              <a:r>
                <a:rPr lang="de-DE" sz="900" dirty="0">
                  <a:latin typeface="+mj-lt"/>
                  <a:cs typeface="FrutigerLTPro-Condensed"/>
                </a:rPr>
                <a:t>ADS Layer</a:t>
              </a:r>
              <a:endParaRPr sz="900" dirty="0">
                <a:latin typeface="+mj-lt"/>
                <a:cs typeface="FrutigerLTPro-Condensed"/>
              </a:endParaRPr>
            </a:p>
          </p:txBody>
        </p:sp>
      </p:grpSp>
      <p:grpSp>
        <p:nvGrpSpPr>
          <p:cNvPr id="78" name="Gruppieren 293">
            <a:extLst>
              <a:ext uri="{FF2B5EF4-FFF2-40B4-BE49-F238E27FC236}">
                <a16:creationId xmlns:a16="http://schemas.microsoft.com/office/drawing/2014/main" id="{65805AE4-6A33-4114-A153-A18CE8215862}"/>
              </a:ext>
            </a:extLst>
          </p:cNvPr>
          <p:cNvGrpSpPr/>
          <p:nvPr/>
        </p:nvGrpSpPr>
        <p:grpSpPr>
          <a:xfrm>
            <a:off x="8560411" y="1575268"/>
            <a:ext cx="3023371" cy="1176352"/>
            <a:chOff x="4501282" y="69348"/>
            <a:chExt cx="2501831" cy="897844"/>
          </a:xfrm>
        </p:grpSpPr>
        <p:pic>
          <p:nvPicPr>
            <p:cNvPr id="79" name="object 81">
              <a:extLst>
                <a:ext uri="{FF2B5EF4-FFF2-40B4-BE49-F238E27FC236}">
                  <a16:creationId xmlns:a16="http://schemas.microsoft.com/office/drawing/2014/main" id="{C305280E-2870-402B-989E-A923FBD68DBC}"/>
                </a:ext>
              </a:extLst>
            </p:cNvPr>
            <p:cNvPicPr/>
            <p:nvPr/>
          </p:nvPicPr>
          <p:blipFill>
            <a:blip r:embed="rId10" cstate="print"/>
            <a:stretch>
              <a:fillRect/>
            </a:stretch>
          </p:blipFill>
          <p:spPr>
            <a:xfrm>
              <a:off x="4521051" y="69348"/>
              <a:ext cx="2482062" cy="884702"/>
            </a:xfrm>
            <a:prstGeom prst="rect">
              <a:avLst/>
            </a:prstGeom>
          </p:spPr>
        </p:pic>
        <p:sp>
          <p:nvSpPr>
            <p:cNvPr id="80" name="object 82">
              <a:extLst>
                <a:ext uri="{FF2B5EF4-FFF2-40B4-BE49-F238E27FC236}">
                  <a16:creationId xmlns:a16="http://schemas.microsoft.com/office/drawing/2014/main" id="{BD09FFF7-0B6A-4928-B334-91EA801A0223}"/>
                </a:ext>
              </a:extLst>
            </p:cNvPr>
            <p:cNvSpPr/>
            <p:nvPr/>
          </p:nvSpPr>
          <p:spPr>
            <a:xfrm>
              <a:off x="4501282" y="89130"/>
              <a:ext cx="2482148" cy="878062"/>
            </a:xfrm>
            <a:custGeom>
              <a:avLst/>
              <a:gdLst/>
              <a:ahLst/>
              <a:cxnLst/>
              <a:rect l="l" t="t" r="r" b="b"/>
              <a:pathLst>
                <a:path w="2259965" h="799464">
                  <a:moveTo>
                    <a:pt x="2223897" y="0"/>
                  </a:moveTo>
                  <a:lnTo>
                    <a:pt x="36004" y="0"/>
                  </a:lnTo>
                  <a:lnTo>
                    <a:pt x="15189" y="562"/>
                  </a:lnTo>
                  <a:lnTo>
                    <a:pt x="4500" y="4500"/>
                  </a:lnTo>
                  <a:lnTo>
                    <a:pt x="562" y="15189"/>
                  </a:lnTo>
                  <a:lnTo>
                    <a:pt x="0" y="36004"/>
                  </a:lnTo>
                  <a:lnTo>
                    <a:pt x="0" y="763066"/>
                  </a:lnTo>
                  <a:lnTo>
                    <a:pt x="562" y="783874"/>
                  </a:lnTo>
                  <a:lnTo>
                    <a:pt x="4500" y="794559"/>
                  </a:lnTo>
                  <a:lnTo>
                    <a:pt x="15189" y="798496"/>
                  </a:lnTo>
                  <a:lnTo>
                    <a:pt x="36004" y="799058"/>
                  </a:lnTo>
                  <a:lnTo>
                    <a:pt x="2223897" y="799058"/>
                  </a:lnTo>
                  <a:lnTo>
                    <a:pt x="2244712" y="798496"/>
                  </a:lnTo>
                  <a:lnTo>
                    <a:pt x="2255400" y="794559"/>
                  </a:lnTo>
                  <a:lnTo>
                    <a:pt x="2259338" y="783874"/>
                  </a:lnTo>
                  <a:lnTo>
                    <a:pt x="2259901" y="763066"/>
                  </a:lnTo>
                  <a:lnTo>
                    <a:pt x="2259901" y="36004"/>
                  </a:lnTo>
                  <a:lnTo>
                    <a:pt x="2259338" y="15189"/>
                  </a:lnTo>
                  <a:lnTo>
                    <a:pt x="2255400" y="4500"/>
                  </a:lnTo>
                  <a:lnTo>
                    <a:pt x="2244712" y="562"/>
                  </a:lnTo>
                  <a:lnTo>
                    <a:pt x="2223897" y="0"/>
                  </a:lnTo>
                  <a:close/>
                </a:path>
              </a:pathLst>
            </a:custGeom>
            <a:solidFill>
              <a:srgbClr val="A3ACB2"/>
            </a:solidFill>
          </p:spPr>
          <p:txBody>
            <a:bodyPr wrap="square" lIns="0" tIns="0" rIns="0" bIns="0" rtlCol="0"/>
            <a:lstStyle/>
            <a:p>
              <a:endParaRPr/>
            </a:p>
          </p:txBody>
        </p:sp>
      </p:grpSp>
      <p:sp>
        <p:nvSpPr>
          <p:cNvPr id="81" name="object 83">
            <a:extLst>
              <a:ext uri="{FF2B5EF4-FFF2-40B4-BE49-F238E27FC236}">
                <a16:creationId xmlns:a16="http://schemas.microsoft.com/office/drawing/2014/main" id="{2F6FFC5D-8431-4E92-AD8B-9EF2D6DD84FF}"/>
              </a:ext>
            </a:extLst>
          </p:cNvPr>
          <p:cNvSpPr txBox="1"/>
          <p:nvPr/>
        </p:nvSpPr>
        <p:spPr>
          <a:xfrm>
            <a:off x="8611297" y="1638720"/>
            <a:ext cx="900856" cy="166712"/>
          </a:xfrm>
          <a:prstGeom prst="rect">
            <a:avLst/>
          </a:prstGeom>
        </p:spPr>
        <p:txBody>
          <a:bodyPr vert="horz" wrap="square" lIns="0" tIns="12700" rIns="0" bIns="0" rtlCol="0">
            <a:spAutoFit/>
          </a:bodyPr>
          <a:lstStyle/>
          <a:p>
            <a:pPr marL="12700">
              <a:lnSpc>
                <a:spcPct val="100000"/>
              </a:lnSpc>
              <a:spcBef>
                <a:spcPts val="100"/>
              </a:spcBef>
            </a:pPr>
            <a:r>
              <a:rPr lang="de-DE" sz="1000" dirty="0">
                <a:latin typeface="+mj-lt"/>
                <a:cs typeface="FrutigerLTPro-Condensed"/>
              </a:rPr>
              <a:t>Debian</a:t>
            </a:r>
            <a:r>
              <a:rPr sz="1000" dirty="0">
                <a:latin typeface="+mj-lt"/>
                <a:cs typeface="FrutigerLTPro-Condensed"/>
              </a:rPr>
              <a:t> </a:t>
            </a:r>
            <a:r>
              <a:rPr lang="de-DE" sz="1000" dirty="0">
                <a:latin typeface="+mj-lt"/>
                <a:cs typeface="FrutigerLTPro-Condensed"/>
              </a:rPr>
              <a:t>Guest</a:t>
            </a:r>
            <a:endParaRPr sz="1000" dirty="0">
              <a:latin typeface="+mj-lt"/>
              <a:cs typeface="FrutigerLTPro-Condensed"/>
            </a:endParaRPr>
          </a:p>
        </p:txBody>
      </p:sp>
      <p:pic>
        <p:nvPicPr>
          <p:cNvPr id="82" name="object 86">
            <a:extLst>
              <a:ext uri="{FF2B5EF4-FFF2-40B4-BE49-F238E27FC236}">
                <a16:creationId xmlns:a16="http://schemas.microsoft.com/office/drawing/2014/main" id="{A796509E-5891-4693-B9CC-C7775E549C1D}"/>
              </a:ext>
            </a:extLst>
          </p:cNvPr>
          <p:cNvPicPr/>
          <p:nvPr/>
        </p:nvPicPr>
        <p:blipFill>
          <a:blip r:embed="rId9" cstate="print"/>
          <a:stretch>
            <a:fillRect/>
          </a:stretch>
        </p:blipFill>
        <p:spPr>
          <a:xfrm>
            <a:off x="10608799" y="1833930"/>
            <a:ext cx="706718" cy="377825"/>
          </a:xfrm>
          <a:prstGeom prst="rect">
            <a:avLst/>
          </a:prstGeom>
        </p:spPr>
      </p:pic>
      <p:sp>
        <p:nvSpPr>
          <p:cNvPr id="83" name="object 87">
            <a:extLst>
              <a:ext uri="{FF2B5EF4-FFF2-40B4-BE49-F238E27FC236}">
                <a16:creationId xmlns:a16="http://schemas.microsoft.com/office/drawing/2014/main" id="{D872FEF7-299C-4A75-AF16-4CA22E1BD5E9}"/>
              </a:ext>
            </a:extLst>
          </p:cNvPr>
          <p:cNvSpPr/>
          <p:nvPr/>
        </p:nvSpPr>
        <p:spPr>
          <a:xfrm>
            <a:off x="10589025" y="1853708"/>
            <a:ext cx="707192" cy="377822"/>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pic>
        <p:nvPicPr>
          <p:cNvPr id="84" name="object 90">
            <a:extLst>
              <a:ext uri="{FF2B5EF4-FFF2-40B4-BE49-F238E27FC236}">
                <a16:creationId xmlns:a16="http://schemas.microsoft.com/office/drawing/2014/main" id="{0D3CD108-FCA6-4FDE-88EF-83BE67C06921}"/>
              </a:ext>
            </a:extLst>
          </p:cNvPr>
          <p:cNvPicPr/>
          <p:nvPr/>
        </p:nvPicPr>
        <p:blipFill>
          <a:blip r:embed="rId11" cstate="print"/>
          <a:stretch>
            <a:fillRect/>
          </a:stretch>
        </p:blipFill>
        <p:spPr>
          <a:xfrm>
            <a:off x="9741132" y="1836091"/>
            <a:ext cx="706731" cy="377825"/>
          </a:xfrm>
          <a:prstGeom prst="rect">
            <a:avLst/>
          </a:prstGeom>
        </p:spPr>
      </p:pic>
      <p:sp>
        <p:nvSpPr>
          <p:cNvPr id="85" name="object 91">
            <a:extLst>
              <a:ext uri="{FF2B5EF4-FFF2-40B4-BE49-F238E27FC236}">
                <a16:creationId xmlns:a16="http://schemas.microsoft.com/office/drawing/2014/main" id="{43B65078-2CB2-4091-8024-15967000CEF3}"/>
              </a:ext>
            </a:extLst>
          </p:cNvPr>
          <p:cNvSpPr/>
          <p:nvPr/>
        </p:nvSpPr>
        <p:spPr>
          <a:xfrm>
            <a:off x="9721367" y="1855869"/>
            <a:ext cx="707192" cy="376334"/>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sp>
        <p:nvSpPr>
          <p:cNvPr id="86" name="object 88">
            <a:extLst>
              <a:ext uri="{FF2B5EF4-FFF2-40B4-BE49-F238E27FC236}">
                <a16:creationId xmlns:a16="http://schemas.microsoft.com/office/drawing/2014/main" id="{DC055673-97D4-4E7D-9966-7C313AF9E4A7}"/>
              </a:ext>
            </a:extLst>
          </p:cNvPr>
          <p:cNvSpPr txBox="1"/>
          <p:nvPr/>
        </p:nvSpPr>
        <p:spPr>
          <a:xfrm>
            <a:off x="10628796" y="1861879"/>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ADS-Router  Container</a:t>
            </a:r>
          </a:p>
        </p:txBody>
      </p:sp>
      <p:sp>
        <p:nvSpPr>
          <p:cNvPr id="87" name="object 88">
            <a:extLst>
              <a:ext uri="{FF2B5EF4-FFF2-40B4-BE49-F238E27FC236}">
                <a16:creationId xmlns:a16="http://schemas.microsoft.com/office/drawing/2014/main" id="{EA271219-E384-4571-9C97-E2AF2A99DA09}"/>
              </a:ext>
            </a:extLst>
          </p:cNvPr>
          <p:cNvSpPr txBox="1"/>
          <p:nvPr/>
        </p:nvSpPr>
        <p:spPr>
          <a:xfrm>
            <a:off x="9754598" y="1856628"/>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a:t>
            </a:r>
            <a:r>
              <a:rPr lang="de-DE" sz="900" dirty="0">
                <a:latin typeface="+mj-lt"/>
                <a:cs typeface="FrutigerLTPro-Condensed"/>
              </a:rPr>
              <a:t>Client</a:t>
            </a:r>
            <a:r>
              <a:rPr sz="900" dirty="0">
                <a:latin typeface="+mj-lt"/>
                <a:cs typeface="FrutigerLTPro-Condensed"/>
              </a:rPr>
              <a:t>  Container</a:t>
            </a:r>
          </a:p>
        </p:txBody>
      </p:sp>
      <p:grpSp>
        <p:nvGrpSpPr>
          <p:cNvPr id="88" name="Gruppieren 309">
            <a:extLst>
              <a:ext uri="{FF2B5EF4-FFF2-40B4-BE49-F238E27FC236}">
                <a16:creationId xmlns:a16="http://schemas.microsoft.com/office/drawing/2014/main" id="{55075507-620E-49AB-BD23-D2D0CE31636F}"/>
              </a:ext>
            </a:extLst>
          </p:cNvPr>
          <p:cNvGrpSpPr/>
          <p:nvPr/>
        </p:nvGrpSpPr>
        <p:grpSpPr>
          <a:xfrm>
            <a:off x="10153366" y="2189403"/>
            <a:ext cx="154983" cy="139256"/>
            <a:chOff x="4688511" y="4204048"/>
            <a:chExt cx="154983" cy="139256"/>
          </a:xfrm>
        </p:grpSpPr>
        <p:sp>
          <p:nvSpPr>
            <p:cNvPr id="89" name="AutoShape 97">
              <a:extLst>
                <a:ext uri="{FF2B5EF4-FFF2-40B4-BE49-F238E27FC236}">
                  <a16:creationId xmlns:a16="http://schemas.microsoft.com/office/drawing/2014/main" id="{C84BB8A3-D287-485B-A343-4A4E47A6D278}"/>
                </a:ext>
              </a:extLst>
            </p:cNvPr>
            <p:cNvSpPr>
              <a:spLocks noChangeArrowheads="1"/>
            </p:cNvSpPr>
            <p:nvPr/>
          </p:nvSpPr>
          <p:spPr bwMode="auto">
            <a:xfrm>
              <a:off x="4691801" y="4204048"/>
              <a:ext cx="151693" cy="131173"/>
            </a:xfrm>
            <a:prstGeom prst="roundRect">
              <a:avLst>
                <a:gd name="adj" fmla="val 16667"/>
              </a:avLst>
            </a:prstGeom>
            <a:gradFill rotWithShape="0">
              <a:gsLst>
                <a:gs pos="0">
                  <a:srgbClr val="515152"/>
                </a:gs>
                <a:gs pos="50000">
                  <a:srgbClr val="AFB0B2"/>
                </a:gs>
                <a:gs pos="100000">
                  <a:srgbClr val="51515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solidFill>
                  <a:schemeClr val="bg1"/>
                </a:solidFill>
              </a:endParaRPr>
            </a:p>
          </p:txBody>
        </p:sp>
        <p:sp>
          <p:nvSpPr>
            <p:cNvPr id="90" name="AutoShape 100">
              <a:extLst>
                <a:ext uri="{FF2B5EF4-FFF2-40B4-BE49-F238E27FC236}">
                  <a16:creationId xmlns:a16="http://schemas.microsoft.com/office/drawing/2014/main" id="{03F2C151-E1B0-49C9-B2C2-170F465EFF57}"/>
                </a:ext>
              </a:extLst>
            </p:cNvPr>
            <p:cNvSpPr>
              <a:spLocks noChangeArrowheads="1"/>
            </p:cNvSpPr>
            <p:nvPr/>
          </p:nvSpPr>
          <p:spPr bwMode="auto">
            <a:xfrm>
              <a:off x="4688511" y="4212131"/>
              <a:ext cx="151693" cy="131173"/>
            </a:xfrm>
            <a:prstGeom prst="roundRect">
              <a:avLst>
                <a:gd name="adj" fmla="val 16667"/>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dirty="0">
                <a:solidFill>
                  <a:schemeClr val="bg1"/>
                </a:solidFill>
              </a:endParaRPr>
            </a:p>
          </p:txBody>
        </p:sp>
      </p:grpSp>
      <p:grpSp>
        <p:nvGrpSpPr>
          <p:cNvPr id="91" name="Gruppieren 312">
            <a:extLst>
              <a:ext uri="{FF2B5EF4-FFF2-40B4-BE49-F238E27FC236}">
                <a16:creationId xmlns:a16="http://schemas.microsoft.com/office/drawing/2014/main" id="{C5DFAAFA-DB30-4E76-8FF5-7DE8B52ECA2A}"/>
              </a:ext>
            </a:extLst>
          </p:cNvPr>
          <p:cNvGrpSpPr/>
          <p:nvPr/>
        </p:nvGrpSpPr>
        <p:grpSpPr>
          <a:xfrm>
            <a:off x="10711785" y="2189403"/>
            <a:ext cx="154983" cy="139256"/>
            <a:chOff x="4688511" y="4204048"/>
            <a:chExt cx="154983" cy="139256"/>
          </a:xfrm>
        </p:grpSpPr>
        <p:sp>
          <p:nvSpPr>
            <p:cNvPr id="92" name="AutoShape 97">
              <a:extLst>
                <a:ext uri="{FF2B5EF4-FFF2-40B4-BE49-F238E27FC236}">
                  <a16:creationId xmlns:a16="http://schemas.microsoft.com/office/drawing/2014/main" id="{F8C760D3-A008-4CE7-AA2E-8CE6AEBE4FCF}"/>
                </a:ext>
              </a:extLst>
            </p:cNvPr>
            <p:cNvSpPr>
              <a:spLocks noChangeArrowheads="1"/>
            </p:cNvSpPr>
            <p:nvPr/>
          </p:nvSpPr>
          <p:spPr bwMode="auto">
            <a:xfrm>
              <a:off x="4691801" y="4204048"/>
              <a:ext cx="151693" cy="131173"/>
            </a:xfrm>
            <a:prstGeom prst="roundRect">
              <a:avLst>
                <a:gd name="adj" fmla="val 16667"/>
              </a:avLst>
            </a:prstGeom>
            <a:gradFill rotWithShape="0">
              <a:gsLst>
                <a:gs pos="0">
                  <a:srgbClr val="515152"/>
                </a:gs>
                <a:gs pos="50000">
                  <a:srgbClr val="AFB0B2"/>
                </a:gs>
                <a:gs pos="100000">
                  <a:srgbClr val="51515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solidFill>
                  <a:schemeClr val="bg1"/>
                </a:solidFill>
              </a:endParaRPr>
            </a:p>
          </p:txBody>
        </p:sp>
        <p:sp>
          <p:nvSpPr>
            <p:cNvPr id="93" name="AutoShape 100">
              <a:extLst>
                <a:ext uri="{FF2B5EF4-FFF2-40B4-BE49-F238E27FC236}">
                  <a16:creationId xmlns:a16="http://schemas.microsoft.com/office/drawing/2014/main" id="{414A9D90-99DA-4CAA-9119-9AAF54A6CC7E}"/>
                </a:ext>
              </a:extLst>
            </p:cNvPr>
            <p:cNvSpPr>
              <a:spLocks noChangeArrowheads="1"/>
            </p:cNvSpPr>
            <p:nvPr/>
          </p:nvSpPr>
          <p:spPr bwMode="auto">
            <a:xfrm>
              <a:off x="4688511" y="4212131"/>
              <a:ext cx="151693" cy="131173"/>
            </a:xfrm>
            <a:prstGeom prst="roundRect">
              <a:avLst>
                <a:gd name="adj" fmla="val 16667"/>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dirty="0">
                <a:solidFill>
                  <a:schemeClr val="bg1"/>
                </a:solidFill>
              </a:endParaRPr>
            </a:p>
          </p:txBody>
        </p:sp>
      </p:grpSp>
      <p:grpSp>
        <p:nvGrpSpPr>
          <p:cNvPr id="94" name="Gruppieren 315">
            <a:extLst>
              <a:ext uri="{FF2B5EF4-FFF2-40B4-BE49-F238E27FC236}">
                <a16:creationId xmlns:a16="http://schemas.microsoft.com/office/drawing/2014/main" id="{EC0D92DE-8DFB-4C9A-9ED0-108890882F58}"/>
              </a:ext>
            </a:extLst>
          </p:cNvPr>
          <p:cNvGrpSpPr/>
          <p:nvPr/>
        </p:nvGrpSpPr>
        <p:grpSpPr>
          <a:xfrm>
            <a:off x="11034259" y="2187547"/>
            <a:ext cx="154983" cy="139256"/>
            <a:chOff x="4688511" y="4204048"/>
            <a:chExt cx="154983" cy="139256"/>
          </a:xfrm>
        </p:grpSpPr>
        <p:sp>
          <p:nvSpPr>
            <p:cNvPr id="95" name="AutoShape 97">
              <a:extLst>
                <a:ext uri="{FF2B5EF4-FFF2-40B4-BE49-F238E27FC236}">
                  <a16:creationId xmlns:a16="http://schemas.microsoft.com/office/drawing/2014/main" id="{B82F563E-51F1-49C4-B9CD-1A5F3E1259FD}"/>
                </a:ext>
              </a:extLst>
            </p:cNvPr>
            <p:cNvSpPr>
              <a:spLocks noChangeArrowheads="1"/>
            </p:cNvSpPr>
            <p:nvPr/>
          </p:nvSpPr>
          <p:spPr bwMode="auto">
            <a:xfrm>
              <a:off x="4691801" y="4204048"/>
              <a:ext cx="151693" cy="131173"/>
            </a:xfrm>
            <a:prstGeom prst="roundRect">
              <a:avLst>
                <a:gd name="adj" fmla="val 16667"/>
              </a:avLst>
            </a:prstGeom>
            <a:gradFill rotWithShape="0">
              <a:gsLst>
                <a:gs pos="0">
                  <a:srgbClr val="515152"/>
                </a:gs>
                <a:gs pos="50000">
                  <a:srgbClr val="AFB0B2"/>
                </a:gs>
                <a:gs pos="100000">
                  <a:srgbClr val="51515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solidFill>
                  <a:schemeClr val="bg1"/>
                </a:solidFill>
              </a:endParaRPr>
            </a:p>
          </p:txBody>
        </p:sp>
        <p:sp>
          <p:nvSpPr>
            <p:cNvPr id="96" name="AutoShape 100">
              <a:extLst>
                <a:ext uri="{FF2B5EF4-FFF2-40B4-BE49-F238E27FC236}">
                  <a16:creationId xmlns:a16="http://schemas.microsoft.com/office/drawing/2014/main" id="{AA9CFB67-45A7-4AD8-9757-12D3FB2546F4}"/>
                </a:ext>
              </a:extLst>
            </p:cNvPr>
            <p:cNvSpPr>
              <a:spLocks noChangeArrowheads="1"/>
            </p:cNvSpPr>
            <p:nvPr/>
          </p:nvSpPr>
          <p:spPr bwMode="auto">
            <a:xfrm>
              <a:off x="4688511" y="4212131"/>
              <a:ext cx="151693" cy="131173"/>
            </a:xfrm>
            <a:prstGeom prst="roundRect">
              <a:avLst>
                <a:gd name="adj" fmla="val 16667"/>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dirty="0">
                <a:solidFill>
                  <a:schemeClr val="bg1"/>
                </a:solidFill>
              </a:endParaRPr>
            </a:p>
          </p:txBody>
        </p:sp>
      </p:grpSp>
      <p:cxnSp>
        <p:nvCxnSpPr>
          <p:cNvPr id="97" name="Verbinder: gewinkelt 324">
            <a:extLst>
              <a:ext uri="{FF2B5EF4-FFF2-40B4-BE49-F238E27FC236}">
                <a16:creationId xmlns:a16="http://schemas.microsoft.com/office/drawing/2014/main" id="{6D74F02E-4133-4100-B674-384BA9952F7C}"/>
              </a:ext>
            </a:extLst>
          </p:cNvPr>
          <p:cNvCxnSpPr>
            <a:cxnSpLocks/>
            <a:stCxn id="93" idx="2"/>
            <a:endCxn id="90" idx="2"/>
          </p:cNvCxnSpPr>
          <p:nvPr/>
        </p:nvCxnSpPr>
        <p:spPr>
          <a:xfrm rot="5400000">
            <a:off x="10508423" y="2049450"/>
            <a:ext cx="12700" cy="558419"/>
          </a:xfrm>
          <a:prstGeom prst="bentConnector3">
            <a:avLst>
              <a:gd name="adj1" fmla="val 1191528"/>
            </a:avLst>
          </a:prstGeom>
          <a:ln w="28575">
            <a:solidFill>
              <a:srgbClr val="4A90B4"/>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98" name="Verbinder: gewinkelt 325">
            <a:extLst>
              <a:ext uri="{FF2B5EF4-FFF2-40B4-BE49-F238E27FC236}">
                <a16:creationId xmlns:a16="http://schemas.microsoft.com/office/drawing/2014/main" id="{9ED31346-BD2B-4D96-9FE7-448B0EA835DC}"/>
              </a:ext>
            </a:extLst>
          </p:cNvPr>
          <p:cNvCxnSpPr>
            <a:cxnSpLocks/>
            <a:stCxn id="96" idx="2"/>
            <a:endCxn id="77" idx="0"/>
          </p:cNvCxnSpPr>
          <p:nvPr/>
        </p:nvCxnSpPr>
        <p:spPr>
          <a:xfrm rot="5400000">
            <a:off x="10016641" y="2764420"/>
            <a:ext cx="1531083" cy="655848"/>
          </a:xfrm>
          <a:prstGeom prst="bentConnector3">
            <a:avLst>
              <a:gd name="adj1" fmla="val 36962"/>
            </a:avLst>
          </a:prstGeom>
          <a:ln w="28575">
            <a:solidFill>
              <a:srgbClr val="F7D23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99" name="Text Box 39">
            <a:extLst>
              <a:ext uri="{FF2B5EF4-FFF2-40B4-BE49-F238E27FC236}">
                <a16:creationId xmlns:a16="http://schemas.microsoft.com/office/drawing/2014/main" id="{63E0BE0A-5EF8-4DD2-9865-13BD6D5EBC83}"/>
              </a:ext>
            </a:extLst>
          </p:cNvPr>
          <p:cNvSpPr txBox="1">
            <a:spLocks noChangeArrowheads="1"/>
          </p:cNvSpPr>
          <p:nvPr/>
        </p:nvSpPr>
        <p:spPr bwMode="auto">
          <a:xfrm>
            <a:off x="10454259" y="2900029"/>
            <a:ext cx="101088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de-DE" sz="1100" dirty="0">
                <a:latin typeface="Frutiger 57Cn" pitchFamily="34" charset="0"/>
                <a:ea typeface="ヒラギノ角ゴ Pro W3" pitchFamily="1" charset="-128"/>
              </a:rPr>
              <a:t>Host-Only</a:t>
            </a:r>
            <a:br>
              <a:rPr lang="en-US" altLang="de-DE" sz="1100" dirty="0">
                <a:latin typeface="Frutiger 57Cn" pitchFamily="34" charset="0"/>
                <a:ea typeface="ヒラギノ角ゴ Pro W3" pitchFamily="1" charset="-128"/>
              </a:rPr>
            </a:br>
            <a:r>
              <a:rPr lang="en-US" altLang="de-DE" sz="1100" dirty="0">
                <a:latin typeface="Frutiger 57Cn" pitchFamily="34" charset="0"/>
                <a:ea typeface="ヒラギノ角ゴ Pro W3" pitchFamily="1" charset="-128"/>
              </a:rPr>
              <a:t>OT-Network</a:t>
            </a:r>
          </a:p>
        </p:txBody>
      </p:sp>
      <p:sp>
        <p:nvSpPr>
          <p:cNvPr id="100" name="Text Box 39">
            <a:extLst>
              <a:ext uri="{FF2B5EF4-FFF2-40B4-BE49-F238E27FC236}">
                <a16:creationId xmlns:a16="http://schemas.microsoft.com/office/drawing/2014/main" id="{23FA87FC-7579-4840-AE8B-C98872194D0B}"/>
              </a:ext>
            </a:extLst>
          </p:cNvPr>
          <p:cNvSpPr txBox="1">
            <a:spLocks noChangeArrowheads="1"/>
          </p:cNvSpPr>
          <p:nvPr/>
        </p:nvSpPr>
        <p:spPr bwMode="auto">
          <a:xfrm>
            <a:off x="9641880" y="2280600"/>
            <a:ext cx="171997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de-DE" altLang="de-DE" sz="1100" dirty="0">
                <a:latin typeface="Frutiger 57Cn" pitchFamily="34" charset="0"/>
                <a:ea typeface="ヒラギノ角ゴ Pro W3" pitchFamily="1" charset="-128"/>
              </a:rPr>
              <a:t>Private</a:t>
            </a:r>
            <a:br>
              <a:rPr lang="de-DE" altLang="de-DE" sz="1100" dirty="0">
                <a:latin typeface="Frutiger 57Cn" pitchFamily="34" charset="0"/>
                <a:ea typeface="ヒラギノ角ゴ Pro W3" pitchFamily="1" charset="-128"/>
              </a:rPr>
            </a:br>
            <a:r>
              <a:rPr lang="de-DE" altLang="de-DE" sz="1100" dirty="0">
                <a:latin typeface="Frutiger 57Cn" pitchFamily="34" charset="0"/>
                <a:ea typeface="ヒラギノ角ゴ Pro W3" pitchFamily="1" charset="-128"/>
              </a:rPr>
              <a:t>Container-Network</a:t>
            </a:r>
          </a:p>
        </p:txBody>
      </p:sp>
    </p:spTree>
    <p:extLst>
      <p:ext uri="{BB962C8B-B14F-4D97-AF65-F5344CB8AC3E}">
        <p14:creationId xmlns:p14="http://schemas.microsoft.com/office/powerpoint/2010/main" val="879382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5F05E-A343-449B-A1EF-1E310AE30E96}"/>
              </a:ext>
            </a:extLst>
          </p:cNvPr>
          <p:cNvSpPr>
            <a:spLocks noGrp="1"/>
          </p:cNvSpPr>
          <p:nvPr>
            <p:ph type="body" sz="quarter" idx="15"/>
          </p:nvPr>
        </p:nvSpPr>
        <p:spPr>
          <a:xfrm>
            <a:off x="2" y="1090800"/>
            <a:ext cx="10896598" cy="5331600"/>
          </a:xfrm>
        </p:spPr>
        <p:txBody>
          <a:bodyPr/>
          <a:lstStyle/>
          <a:p>
            <a:pPr marL="457200" indent="-457200">
              <a:buFont typeface="+mj-lt"/>
              <a:buAutoNum type="arabicPeriod"/>
            </a:pPr>
            <a:r>
              <a:rPr lang="en-US" dirty="0"/>
              <a:t>Return to </a:t>
            </a:r>
            <a:r>
              <a:rPr lang="en-US" dirty="0" err="1"/>
              <a:t>AdsRouterConsoleApp</a:t>
            </a:r>
            <a:r>
              <a:rPr lang="en-US" dirty="0"/>
              <a:t> directory</a:t>
            </a:r>
            <a:r>
              <a:rPr lang="en-US" sz="1800" dirty="0">
                <a:effectLst/>
                <a:latin typeface="Calibri" panose="020F0502020204030204" pitchFamily="34" charset="0"/>
              </a:rPr>
              <a:t> </a:t>
            </a:r>
          </a:p>
          <a:p>
            <a:pPr marL="361950" lvl="1" indent="0" fontAlgn="ctr">
              <a:spcBef>
                <a:spcPts val="0"/>
              </a:spcBef>
              <a:buNone/>
            </a:pPr>
            <a:r>
              <a:rPr lang="en-US" sz="1400" dirty="0">
                <a:effectLst/>
                <a:highlight>
                  <a:srgbClr val="C0C0C0"/>
                </a:highlight>
                <a:latin typeface="Cambria" panose="02040503050406030204" pitchFamily="18" charset="0"/>
                <a:ea typeface="Cambria" panose="02040503050406030204" pitchFamily="18" charset="0"/>
              </a:rPr>
              <a:t>cd</a:t>
            </a:r>
            <a:r>
              <a:rPr lang="en-US" sz="1400" spc="300" dirty="0">
                <a:effectLst/>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$HOME</a:t>
            </a:r>
            <a:r>
              <a:rPr lang="en-US" sz="1400" dirty="0">
                <a:effectLst/>
                <a:highlight>
                  <a:srgbClr val="FFFF00"/>
                </a:highlight>
                <a:latin typeface="Cambria" panose="02040503050406030204" pitchFamily="18" charset="0"/>
                <a:ea typeface="Cambria" panose="02040503050406030204" pitchFamily="18" charset="0"/>
              </a:rPr>
              <a:t>/TF6000_ADS_DOTNET_V5_Samples-main/Sources/</a:t>
            </a:r>
            <a:r>
              <a:rPr lang="en-US" sz="1400" dirty="0" err="1">
                <a:effectLst/>
                <a:highlight>
                  <a:srgbClr val="FFFF00"/>
                </a:highlight>
                <a:latin typeface="Cambria" panose="02040503050406030204" pitchFamily="18" charset="0"/>
                <a:ea typeface="Cambria" panose="02040503050406030204" pitchFamily="18" charset="0"/>
              </a:rPr>
              <a:t>RouterSamples</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AdsRouterConsoleApp</a:t>
            </a:r>
            <a:r>
              <a:rPr lang="en-US" sz="1400" dirty="0">
                <a:effectLst/>
                <a:highlight>
                  <a:srgbClr val="FFFF00"/>
                </a:highlight>
                <a:latin typeface="Cambria" panose="02040503050406030204" pitchFamily="18" charset="0"/>
                <a:ea typeface="Cambria" panose="02040503050406030204" pitchFamily="18" charset="0"/>
              </a:rPr>
              <a:t>/</a:t>
            </a:r>
            <a:endParaRPr lang="en-US" dirty="0">
              <a:highlight>
                <a:srgbClr val="FFFF00"/>
              </a:highlight>
            </a:endParaRPr>
          </a:p>
          <a:p>
            <a:pPr marL="457200" indent="-457200">
              <a:buFont typeface="+mj-lt"/>
              <a:buAutoNum type="arabicPeriod"/>
            </a:pPr>
            <a:r>
              <a:rPr lang="en-US" dirty="0"/>
              <a:t>Copy router table sample from the “</a:t>
            </a:r>
            <a:r>
              <a:rPr lang="en-US" dirty="0" err="1"/>
              <a:t>src</a:t>
            </a:r>
            <a:r>
              <a:rPr lang="en-US" dirty="0"/>
              <a:t>” directory to the current directory.</a:t>
            </a:r>
          </a:p>
          <a:p>
            <a:pPr marL="361950" lvl="1" indent="0">
              <a:buNone/>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cp</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t>
            </a:r>
            <a:r>
              <a:rPr lang="en-US" sz="1400" dirty="0" err="1">
                <a:effectLst/>
                <a:highlight>
                  <a:srgbClr val="C0C0C0"/>
                </a:highlight>
                <a:latin typeface="Cambria" panose="02040503050406030204" pitchFamily="18" charset="0"/>
                <a:ea typeface="Cambria" panose="02040503050406030204" pitchFamily="18" charset="0"/>
              </a:rPr>
              <a:t>src</a:t>
            </a:r>
            <a:r>
              <a:rPr lang="en-US" sz="1400" dirty="0">
                <a:effectLst/>
                <a:highlight>
                  <a:srgbClr val="C0C0C0"/>
                </a:highlight>
                <a:latin typeface="Cambria" panose="02040503050406030204" pitchFamily="18" charset="0"/>
                <a:ea typeface="Cambria" panose="02040503050406030204" pitchFamily="18" charset="0"/>
              </a:rPr>
              <a:t>/settings-bridged-</a:t>
            </a:r>
            <a:r>
              <a:rPr lang="en-US" sz="1400" dirty="0" err="1">
                <a:effectLst/>
                <a:highlight>
                  <a:srgbClr val="C0C0C0"/>
                </a:highlight>
                <a:latin typeface="Cambria" panose="02040503050406030204" pitchFamily="18" charset="0"/>
                <a:ea typeface="Cambria" panose="02040503050406030204" pitchFamily="18" charset="0"/>
              </a:rPr>
              <a:t>network.env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settings.env</a:t>
            </a:r>
            <a:endParaRPr lang="en-US" sz="1400" dirty="0">
              <a:highlight>
                <a:srgbClr val="FFFF00"/>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Open the file with a text editor</a:t>
            </a:r>
          </a:p>
          <a:p>
            <a:pPr marL="361950" lvl="1" indent="0">
              <a:buNone/>
            </a:pPr>
            <a:r>
              <a:rPr lang="en-US" sz="1400" dirty="0" err="1">
                <a:effectLst/>
                <a:highlight>
                  <a:srgbClr val="C0C0C0"/>
                </a:highligh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nano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C0C0C0"/>
                </a:highlight>
                <a:latin typeface="Cambria" panose="02040503050406030204" pitchFamily="18" charset="0"/>
                <a:ea typeface="Cambria" panose="02040503050406030204" pitchFamily="18" charset="0"/>
              </a:rPr>
              <a:t>settings.env</a:t>
            </a:r>
            <a:endParaRPr lang="en-US" sz="1400" dirty="0">
              <a:highlight>
                <a:srgbClr val="C0C0C0"/>
              </a:highlight>
              <a:latin typeface="Cambria" panose="02040503050406030204" pitchFamily="18" charset="0"/>
              <a:ea typeface="Cambria" panose="02040503050406030204" pitchFamily="18" charset="0"/>
            </a:endParaRPr>
          </a:p>
          <a:p>
            <a:pPr marL="819150" lvl="1" indent="-457200">
              <a:buFont typeface="+mj-lt"/>
              <a:buAutoNum type="arabicPeriod"/>
            </a:pPr>
            <a:endParaRPr lang="en-US" dirty="0"/>
          </a:p>
        </p:txBody>
      </p:sp>
      <p:sp>
        <p:nvSpPr>
          <p:cNvPr id="4" name="Title 3">
            <a:extLst>
              <a:ext uri="{FF2B5EF4-FFF2-40B4-BE49-F238E27FC236}">
                <a16:creationId xmlns:a16="http://schemas.microsoft.com/office/drawing/2014/main" id="{CA71BF6C-1C2D-4506-B4C6-27FA8BD4EAB4}"/>
              </a:ext>
            </a:extLst>
          </p:cNvPr>
          <p:cNvSpPr>
            <a:spLocks noGrp="1"/>
          </p:cNvSpPr>
          <p:nvPr>
            <p:ph type="title"/>
          </p:nvPr>
        </p:nvSpPr>
        <p:spPr/>
        <p:txBody>
          <a:bodyPr/>
          <a:lstStyle/>
          <a:p>
            <a:r>
              <a:rPr lang="en-US" dirty="0"/>
              <a:t>Creating the Router Table for the </a:t>
            </a:r>
            <a:r>
              <a:rPr lang="en-US" dirty="0" err="1"/>
              <a:t>AdsRouterConsole</a:t>
            </a:r>
            <a:r>
              <a:rPr lang="en-US" dirty="0"/>
              <a:t> Container	</a:t>
            </a:r>
          </a:p>
        </p:txBody>
      </p:sp>
    </p:spTree>
    <p:extLst>
      <p:ext uri="{BB962C8B-B14F-4D97-AF65-F5344CB8AC3E}">
        <p14:creationId xmlns:p14="http://schemas.microsoft.com/office/powerpoint/2010/main" val="3675777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17710C-1319-43DA-A8CB-709D828E89E0}"/>
              </a:ext>
            </a:extLst>
          </p:cNvPr>
          <p:cNvSpPr>
            <a:spLocks noGrp="1"/>
          </p:cNvSpPr>
          <p:nvPr>
            <p:ph type="title"/>
          </p:nvPr>
        </p:nvSpPr>
        <p:spPr>
          <a:xfrm>
            <a:off x="-1" y="450787"/>
            <a:ext cx="10137600" cy="629367"/>
          </a:xfrm>
        </p:spPr>
        <p:txBody>
          <a:bodyPr wrap="square" anchor="b">
            <a:normAutofit/>
          </a:bodyPr>
          <a:lstStyle/>
          <a:p>
            <a:r>
              <a:rPr lang="en-US" dirty="0"/>
              <a:t>Cont.</a:t>
            </a:r>
          </a:p>
        </p:txBody>
      </p:sp>
      <p:pic>
        <p:nvPicPr>
          <p:cNvPr id="7" name="Picture 6" descr="Text&#10;&#10;Description automatically generated">
            <a:extLst>
              <a:ext uri="{FF2B5EF4-FFF2-40B4-BE49-F238E27FC236}">
                <a16:creationId xmlns:a16="http://schemas.microsoft.com/office/drawing/2014/main" id="{EDD34164-8F09-4F60-ADF1-DFF3494929B7}"/>
              </a:ext>
            </a:extLst>
          </p:cNvPr>
          <p:cNvPicPr>
            <a:picLocks noChangeAspect="1"/>
          </p:cNvPicPr>
          <p:nvPr/>
        </p:nvPicPr>
        <p:blipFill>
          <a:blip r:embed="rId3"/>
          <a:stretch>
            <a:fillRect/>
          </a:stretch>
        </p:blipFill>
        <p:spPr>
          <a:xfrm>
            <a:off x="1066800" y="1254300"/>
            <a:ext cx="8236744" cy="5168153"/>
          </a:xfrm>
          <a:prstGeom prst="rect">
            <a:avLst/>
          </a:prstGeom>
        </p:spPr>
      </p:pic>
      <p:sp>
        <p:nvSpPr>
          <p:cNvPr id="8" name="Rectangle 7">
            <a:extLst>
              <a:ext uri="{FF2B5EF4-FFF2-40B4-BE49-F238E27FC236}">
                <a16:creationId xmlns:a16="http://schemas.microsoft.com/office/drawing/2014/main" id="{F3D3774A-95C8-4C1F-8D8B-63CBBDBD33FA}"/>
              </a:ext>
            </a:extLst>
          </p:cNvPr>
          <p:cNvSpPr/>
          <p:nvPr/>
        </p:nvSpPr>
        <p:spPr>
          <a:xfrm>
            <a:off x="1076425" y="4572000"/>
            <a:ext cx="5867400" cy="10317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9" name="Rectangle 8">
            <a:extLst>
              <a:ext uri="{FF2B5EF4-FFF2-40B4-BE49-F238E27FC236}">
                <a16:creationId xmlns:a16="http://schemas.microsoft.com/office/drawing/2014/main" id="{C7E43197-A9B3-4DDA-B367-0BAAC5B53823}"/>
              </a:ext>
            </a:extLst>
          </p:cNvPr>
          <p:cNvSpPr/>
          <p:nvPr/>
        </p:nvSpPr>
        <p:spPr>
          <a:xfrm>
            <a:off x="1076425" y="3200399"/>
            <a:ext cx="4323072" cy="228601"/>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130220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3.75E-6 1.85185E-6 L 0.00026 -0.15671 " pathEditMode="relative" rAng="0" ptsTypes="AA">
                                      <p:cBhvr>
                                        <p:cTn id="11" dur="500" fill="hold"/>
                                        <p:tgtEl>
                                          <p:spTgt spid="8"/>
                                        </p:tgtEl>
                                        <p:attrNameLst>
                                          <p:attrName>ppt_x</p:attrName>
                                          <p:attrName>ppt_y</p:attrName>
                                        </p:attrNameLst>
                                      </p:cBhvr>
                                      <p:rCtr x="13" y="-784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phical user interface&#10;&#10;Description automatically generated">
            <a:extLst>
              <a:ext uri="{FF2B5EF4-FFF2-40B4-BE49-F238E27FC236}">
                <a16:creationId xmlns:a16="http://schemas.microsoft.com/office/drawing/2014/main" id="{375CF328-DD22-435D-B030-317AC3D84FE6}"/>
              </a:ext>
            </a:extLst>
          </p:cNvPr>
          <p:cNvPicPr>
            <a:picLocks noGrp="1" noChangeAspect="1"/>
          </p:cNvPicPr>
          <p:nvPr>
            <p:ph type="pic" sz="quarter" idx="14"/>
          </p:nvPr>
        </p:nvPicPr>
        <p:blipFill rotWithShape="1">
          <a:blip r:embed="rId2"/>
          <a:srcRect t="-74701" b="-86021"/>
          <a:stretch/>
        </p:blipFill>
        <p:spPr>
          <a:xfrm>
            <a:off x="6098400" y="1090800"/>
            <a:ext cx="6098400" cy="5767200"/>
          </a:xfrm>
        </p:spPr>
      </p:pic>
      <p:pic>
        <p:nvPicPr>
          <p:cNvPr id="8" name="Picture 7" descr="Graphical user interface, application&#10;&#10;Description automatically generated">
            <a:extLst>
              <a:ext uri="{FF2B5EF4-FFF2-40B4-BE49-F238E27FC236}">
                <a16:creationId xmlns:a16="http://schemas.microsoft.com/office/drawing/2014/main" id="{07BCA66E-77AA-47E0-ACFB-DF2902389E4D}"/>
              </a:ext>
            </a:extLst>
          </p:cNvPr>
          <p:cNvPicPr>
            <a:picLocks noChangeAspect="1"/>
          </p:cNvPicPr>
          <p:nvPr/>
        </p:nvPicPr>
        <p:blipFill>
          <a:blip r:embed="rId3"/>
          <a:stretch>
            <a:fillRect/>
          </a:stretch>
        </p:blipFill>
        <p:spPr>
          <a:xfrm>
            <a:off x="6093602" y="1509900"/>
            <a:ext cx="6109270" cy="4929000"/>
          </a:xfrm>
          <a:prstGeom prst="rect">
            <a:avLst/>
          </a:prstGeom>
        </p:spPr>
      </p:pic>
      <p:sp>
        <p:nvSpPr>
          <p:cNvPr id="3" name="Text Placeholder 2">
            <a:extLst>
              <a:ext uri="{FF2B5EF4-FFF2-40B4-BE49-F238E27FC236}">
                <a16:creationId xmlns:a16="http://schemas.microsoft.com/office/drawing/2014/main" id="{1F95A8FF-2386-4892-837A-B86DF9CD61D3}"/>
              </a:ext>
            </a:extLst>
          </p:cNvPr>
          <p:cNvSpPr>
            <a:spLocks noGrp="1"/>
          </p:cNvSpPr>
          <p:nvPr>
            <p:ph type="body" sz="quarter" idx="15"/>
          </p:nvPr>
        </p:nvSpPr>
        <p:spPr/>
        <p:txBody>
          <a:bodyPr/>
          <a:lstStyle/>
          <a:p>
            <a:pPr marL="457200" indent="-457200">
              <a:buFont typeface="+mj-lt"/>
              <a:buAutoNum type="arabicPeriod"/>
            </a:pPr>
            <a:r>
              <a:rPr lang="en-US" dirty="0"/>
              <a:t>Get the guest’s IP address</a:t>
            </a:r>
          </a:p>
          <a:p>
            <a:pPr marL="817562" lvl="1" indent="-4572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ip</a:t>
            </a:r>
            <a:r>
              <a:rPr lang="en-US" sz="1400" spc="300" dirty="0">
                <a:latin typeface="Cambria" panose="02040503050406030204" pitchFamily="18" charset="0"/>
                <a:ea typeface="Cambria" panose="02040503050406030204" pitchFamily="18" charset="0"/>
              </a:rPr>
              <a:t> </a:t>
            </a:r>
            <a:r>
              <a:rPr lang="en-US" sz="1400" dirty="0" err="1">
                <a:highlight>
                  <a:srgbClr val="FFFF00"/>
                </a:highlight>
                <a:latin typeface="Cambria" panose="02040503050406030204" pitchFamily="18" charset="0"/>
                <a:ea typeface="Cambria" panose="02040503050406030204" pitchFamily="18" charset="0"/>
              </a:rPr>
              <a:t>addr</a:t>
            </a:r>
            <a:endParaRPr lang="en-US" sz="1400" dirty="0">
              <a:highlight>
                <a:srgbClr val="FFFF00"/>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On your ENG PC, connect to the Host’s Web Server: https://&lt;ipaddress&gt;</a:t>
            </a:r>
          </a:p>
          <a:p>
            <a:pPr marL="457200" indent="-457200">
              <a:buFont typeface="+mj-lt"/>
              <a:buAutoNum type="arabicPeriod"/>
            </a:pPr>
            <a:r>
              <a:rPr lang="en-US" dirty="0"/>
              <a:t>Go to the Device Manager then Navigate to the Network page under </a:t>
            </a:r>
            <a:r>
              <a:rPr lang="en-US" dirty="0" err="1"/>
              <a:t>TwinCAT</a:t>
            </a:r>
            <a:endParaRPr lang="en-US" dirty="0"/>
          </a:p>
          <a:p>
            <a:pPr marL="457200" indent="-457200">
              <a:buFont typeface="+mj-lt"/>
              <a:buAutoNum type="arabicPeriod"/>
            </a:pPr>
            <a:r>
              <a:rPr lang="en-US" dirty="0"/>
              <a:t>Enter the routing information of the container and save.</a:t>
            </a:r>
          </a:p>
          <a:p>
            <a:endParaRPr lang="en-US" dirty="0"/>
          </a:p>
        </p:txBody>
      </p:sp>
      <p:sp>
        <p:nvSpPr>
          <p:cNvPr id="4" name="Title 3">
            <a:extLst>
              <a:ext uri="{FF2B5EF4-FFF2-40B4-BE49-F238E27FC236}">
                <a16:creationId xmlns:a16="http://schemas.microsoft.com/office/drawing/2014/main" id="{5D5BF653-BAB9-4F01-BFB0-740B375E733F}"/>
              </a:ext>
            </a:extLst>
          </p:cNvPr>
          <p:cNvSpPr>
            <a:spLocks noGrp="1"/>
          </p:cNvSpPr>
          <p:nvPr>
            <p:ph type="title"/>
          </p:nvPr>
        </p:nvSpPr>
        <p:spPr/>
        <p:txBody>
          <a:bodyPr/>
          <a:lstStyle/>
          <a:p>
            <a:r>
              <a:rPr lang="en-US" dirty="0"/>
              <a:t>Adding the </a:t>
            </a:r>
            <a:r>
              <a:rPr lang="en-US" dirty="0" err="1"/>
              <a:t>AdsRouterConsole</a:t>
            </a:r>
            <a:r>
              <a:rPr lang="en-US" dirty="0"/>
              <a:t> Container to the Host Routing Table</a:t>
            </a:r>
          </a:p>
        </p:txBody>
      </p:sp>
    </p:spTree>
    <p:extLst>
      <p:ext uri="{BB962C8B-B14F-4D97-AF65-F5344CB8AC3E}">
        <p14:creationId xmlns:p14="http://schemas.microsoft.com/office/powerpoint/2010/main" val="417584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0A5055-C969-45B7-9096-0A1D4B873344}"/>
              </a:ext>
            </a:extLst>
          </p:cNvPr>
          <p:cNvSpPr>
            <a:spLocks noGrp="1"/>
          </p:cNvSpPr>
          <p:nvPr>
            <p:ph type="body" sz="quarter" idx="15"/>
          </p:nvPr>
        </p:nvSpPr>
        <p:spPr>
          <a:xfrm>
            <a:off x="2" y="1090800"/>
            <a:ext cx="7412884" cy="5331600"/>
          </a:xfrm>
        </p:spPr>
        <p:txBody>
          <a:bodyPr/>
          <a:lstStyle/>
          <a:p>
            <a:pPr marL="457200" indent="-457200">
              <a:buFont typeface="+mj-lt"/>
              <a:buAutoNum type="arabicPeriod"/>
            </a:pPr>
            <a:r>
              <a:rPr lang="en-US" dirty="0"/>
              <a:t>Make sure </a:t>
            </a:r>
            <a:r>
              <a:rPr lang="en-US" dirty="0" err="1"/>
              <a:t>TwinCAT</a:t>
            </a:r>
            <a:r>
              <a:rPr lang="en-US" dirty="0"/>
              <a:t> is in run mode on the host and the PLC program is started.</a:t>
            </a:r>
          </a:p>
          <a:p>
            <a:pPr marL="819150" lvl="1" indent="-457200">
              <a:buFont typeface="+mj-lt"/>
              <a:buAutoNum type="arabicPeriod"/>
            </a:pPr>
            <a:r>
              <a:rPr lang="en-US" dirty="0"/>
              <a:t>Use </a:t>
            </a:r>
            <a:r>
              <a:rPr lang="en-US" sz="1400" dirty="0">
                <a:highlight>
                  <a:srgbClr val="C0C0C0"/>
                </a:highlight>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TcSysExe.exe</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--run</a:t>
            </a:r>
            <a:r>
              <a:rPr lang="en-US" sz="1400" dirty="0">
                <a:latin typeface="Cambria" panose="02040503050406030204" pitchFamily="18" charset="0"/>
                <a:ea typeface="Cambria" panose="02040503050406030204" pitchFamily="18" charset="0"/>
              </a:rPr>
              <a:t> </a:t>
            </a:r>
            <a:r>
              <a:rPr lang="en-US" dirty="0"/>
              <a:t>to restart in run mode</a:t>
            </a:r>
          </a:p>
          <a:p>
            <a:pPr marL="457200" indent="-457200">
              <a:buFont typeface="+mj-lt"/>
              <a:buAutoNum type="arabicPeriod"/>
            </a:pPr>
            <a:r>
              <a:rPr lang="en-US" dirty="0"/>
              <a:t>Start the </a:t>
            </a:r>
            <a:r>
              <a:rPr lang="en-US" dirty="0" err="1"/>
              <a:t>AdsRouterConsole</a:t>
            </a:r>
            <a:r>
              <a:rPr lang="en-US" dirty="0"/>
              <a:t> container</a:t>
            </a:r>
          </a:p>
          <a:p>
            <a:pPr marL="819150" lvl="1" indent="-457200">
              <a:buFont typeface="+mj-lt"/>
              <a:buAutoNum type="arabicPeriod"/>
            </a:pPr>
            <a:r>
              <a:rPr lang="en-US" sz="1400" dirty="0" err="1">
                <a:effectLst/>
                <a:highlight>
                  <a:srgbClr val="C0C0C0"/>
                </a:highligh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run</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-it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--name </a:t>
            </a:r>
            <a:r>
              <a:rPr lang="en-US" sz="1400" dirty="0" err="1">
                <a:effectLst/>
                <a:highlight>
                  <a:srgbClr val="FFFF00"/>
                </a:highlight>
                <a:latin typeface="Cambria" panose="02040503050406030204" pitchFamily="18" charset="0"/>
                <a:ea typeface="Cambria" panose="02040503050406030204" pitchFamily="18" charset="0"/>
              </a:rPr>
              <a:t>adsrouter</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--env-file=</a:t>
            </a:r>
            <a:r>
              <a:rPr lang="en-US" sz="1400" dirty="0" err="1">
                <a:effectLst/>
                <a:highlight>
                  <a:srgbClr val="C0C0C0"/>
                </a:highlight>
                <a:latin typeface="Cambria" panose="02040503050406030204" pitchFamily="18" charset="0"/>
                <a:ea typeface="Cambria" panose="02040503050406030204" pitchFamily="18" charset="0"/>
              </a:rPr>
              <a:t>settings.env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ip</a:t>
            </a:r>
            <a:r>
              <a:rPr lang="en-US" sz="14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172.17.0.2</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-p</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48898:48900</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ads-router-console</a:t>
            </a:r>
            <a:endParaRPr lang="en-US" sz="1400" dirty="0">
              <a:highlight>
                <a:srgbClr val="FFFF00"/>
              </a:highlight>
              <a:latin typeface="Cambria" panose="02040503050406030204" pitchFamily="18" charset="0"/>
              <a:ea typeface="Cambria" panose="02040503050406030204" pitchFamily="18" charset="0"/>
            </a:endParaRPr>
          </a:p>
        </p:txBody>
      </p:sp>
      <p:sp>
        <p:nvSpPr>
          <p:cNvPr id="4" name="Title 3">
            <a:extLst>
              <a:ext uri="{FF2B5EF4-FFF2-40B4-BE49-F238E27FC236}">
                <a16:creationId xmlns:a16="http://schemas.microsoft.com/office/drawing/2014/main" id="{271909BE-2DA2-4077-ABFD-9A00B05B2ECC}"/>
              </a:ext>
            </a:extLst>
          </p:cNvPr>
          <p:cNvSpPr>
            <a:spLocks noGrp="1"/>
          </p:cNvSpPr>
          <p:nvPr>
            <p:ph type="title"/>
          </p:nvPr>
        </p:nvSpPr>
        <p:spPr/>
        <p:txBody>
          <a:bodyPr/>
          <a:lstStyle/>
          <a:p>
            <a:r>
              <a:rPr lang="en-US" dirty="0"/>
              <a:t>Run the Containers</a:t>
            </a:r>
          </a:p>
        </p:txBody>
      </p:sp>
      <p:pic>
        <p:nvPicPr>
          <p:cNvPr id="14" name="Picture Placeholder 13" descr="Text&#10;&#10;Description automatically generated">
            <a:extLst>
              <a:ext uri="{FF2B5EF4-FFF2-40B4-BE49-F238E27FC236}">
                <a16:creationId xmlns:a16="http://schemas.microsoft.com/office/drawing/2014/main" id="{0B5C18E8-5043-4E04-9EDC-C8DBE7FA1818}"/>
              </a:ext>
            </a:extLst>
          </p:cNvPr>
          <p:cNvPicPr>
            <a:picLocks noGrp="1" noChangeAspect="1"/>
          </p:cNvPicPr>
          <p:nvPr>
            <p:ph type="pic" sz="quarter" idx="14"/>
          </p:nvPr>
        </p:nvPicPr>
        <p:blipFill rotWithShape="1">
          <a:blip r:embed="rId2"/>
          <a:srcRect t="161" b="487"/>
          <a:stretch/>
        </p:blipFill>
        <p:spPr>
          <a:xfrm>
            <a:off x="7412886" y="1131707"/>
            <a:ext cx="4673349" cy="5605812"/>
          </a:xfrm>
        </p:spPr>
      </p:pic>
      <p:pic>
        <p:nvPicPr>
          <p:cNvPr id="5" name="Picture Placeholder 13" descr="Text&#10;&#10;Description automatically generated">
            <a:extLst>
              <a:ext uri="{FF2B5EF4-FFF2-40B4-BE49-F238E27FC236}">
                <a16:creationId xmlns:a16="http://schemas.microsoft.com/office/drawing/2014/main" id="{4CA0040E-F218-4743-BCEA-75326AC7C2D1}"/>
              </a:ext>
            </a:extLst>
          </p:cNvPr>
          <p:cNvPicPr>
            <a:picLocks noChangeAspect="1"/>
          </p:cNvPicPr>
          <p:nvPr/>
        </p:nvPicPr>
        <p:blipFill rotWithShape="1">
          <a:blip r:embed="rId2"/>
          <a:srcRect t="92378" b="487"/>
          <a:stretch/>
        </p:blipFill>
        <p:spPr bwMode="gray">
          <a:xfrm>
            <a:off x="3651161" y="5988514"/>
            <a:ext cx="8566506" cy="737988"/>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44626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287D4CC9-DAF0-4BFF-B17D-4AB0A6953D3E}"/>
              </a:ext>
            </a:extLst>
          </p:cNvPr>
          <p:cNvPicPr>
            <a:picLocks noGrp="1" noChangeAspect="1"/>
          </p:cNvPicPr>
          <p:nvPr>
            <p:ph type="pic" sz="quarter" idx="14"/>
          </p:nvPr>
        </p:nvPicPr>
        <p:blipFill rotWithShape="1">
          <a:blip r:embed="rId3"/>
          <a:srcRect l="-103" r="-73"/>
          <a:stretch/>
        </p:blipFill>
        <p:spPr>
          <a:xfrm>
            <a:off x="228600" y="3505200"/>
            <a:ext cx="11485621" cy="2362200"/>
          </a:xfrm>
        </p:spPr>
      </p:pic>
      <p:sp>
        <p:nvSpPr>
          <p:cNvPr id="3" name="Text Placeholder 2">
            <a:extLst>
              <a:ext uri="{FF2B5EF4-FFF2-40B4-BE49-F238E27FC236}">
                <a16:creationId xmlns:a16="http://schemas.microsoft.com/office/drawing/2014/main" id="{4F0F653F-629B-484B-A87D-9B677E60F278}"/>
              </a:ext>
            </a:extLst>
          </p:cNvPr>
          <p:cNvSpPr>
            <a:spLocks noGrp="1"/>
          </p:cNvSpPr>
          <p:nvPr>
            <p:ph type="body" sz="quarter" idx="15"/>
          </p:nvPr>
        </p:nvSpPr>
        <p:spPr>
          <a:xfrm>
            <a:off x="2" y="1090800"/>
            <a:ext cx="10286998" cy="5331600"/>
          </a:xfrm>
        </p:spPr>
        <p:txBody>
          <a:bodyPr/>
          <a:lstStyle/>
          <a:p>
            <a:pPr marL="457200" indent="-457200">
              <a:buFont typeface="+mj-lt"/>
              <a:buAutoNum type="arabicPeriod"/>
            </a:pPr>
            <a:r>
              <a:rPr lang="en-US" dirty="0"/>
              <a:t>Switch to a new </a:t>
            </a:r>
            <a:r>
              <a:rPr lang="en-US" dirty="0" err="1"/>
              <a:t>tty</a:t>
            </a:r>
            <a:r>
              <a:rPr lang="en-US" dirty="0"/>
              <a:t> console</a:t>
            </a:r>
          </a:p>
          <a:p>
            <a:pPr marL="819150" lvl="1" indent="-457200">
              <a:buFont typeface="+mj-lt"/>
              <a:buAutoNum type="arabicPeriod"/>
            </a:pPr>
            <a:r>
              <a:rPr lang="en-US" dirty="0"/>
              <a:t>Use </a:t>
            </a:r>
            <a:r>
              <a:rPr lang="en-US" dirty="0" err="1"/>
              <a:t>Ctrl+Alt+F</a:t>
            </a:r>
            <a:r>
              <a:rPr lang="en-US" dirty="0"/>
              <a:t># to switch to up to 6 consoles. (i.e. Ctrl+Alt+F2 will switch to console 2. We are in console 1 by default)</a:t>
            </a:r>
          </a:p>
          <a:p>
            <a:pPr marL="457200" indent="-457200">
              <a:buFont typeface="+mj-lt"/>
              <a:buAutoNum type="arabicPeriod"/>
            </a:pPr>
            <a:r>
              <a:rPr lang="en-US" dirty="0"/>
              <a:t>Start the </a:t>
            </a:r>
            <a:r>
              <a:rPr lang="en-US" dirty="0" err="1"/>
              <a:t>AdsClientConsole</a:t>
            </a:r>
            <a:r>
              <a:rPr lang="en-US" dirty="0"/>
              <a:t> container.</a:t>
            </a:r>
          </a:p>
          <a:p>
            <a:pPr marL="819150" lvl="1" indent="-457200">
              <a:buFont typeface="+mj-lt"/>
              <a:buAutoNum type="arabicPeriod"/>
            </a:pPr>
            <a:r>
              <a:rPr lang="en-US" sz="1400" dirty="0">
                <a:effectLst/>
                <a:highlight>
                  <a:srgbClr val="C0C0C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run</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-it</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--env "</a:t>
            </a:r>
            <a:r>
              <a:rPr lang="en-US" sz="1400" dirty="0" err="1">
                <a:effectLst/>
                <a:highlight>
                  <a:srgbClr val="C0C0C0"/>
                </a:highlight>
                <a:latin typeface="Cambria" panose="02040503050406030204" pitchFamily="18" charset="0"/>
                <a:ea typeface="Cambria" panose="02040503050406030204" pitchFamily="18" charset="0"/>
              </a:rPr>
              <a:t>AmsConfiguration:LoopbackAddress</a:t>
            </a:r>
            <a:r>
              <a:rPr lang="en-US" sz="1400" dirty="0">
                <a:effectLst/>
                <a:highlight>
                  <a:srgbClr val="C0C0C0"/>
                </a:highlight>
                <a:latin typeface="Cambria" panose="02040503050406030204" pitchFamily="18" charset="0"/>
                <a:ea typeface="Cambria" panose="02040503050406030204" pitchFamily="18" charset="0"/>
              </a:rPr>
              <a:t>=172.17.0.2"</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--env</a:t>
            </a:r>
            <a:r>
              <a:rPr lang="en-US" sz="14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AmsConfiguration:LoopbackPort</a:t>
            </a:r>
            <a:r>
              <a:rPr lang="en-US" sz="1400" dirty="0">
                <a:effectLst/>
                <a:highlight>
                  <a:srgbClr val="FFFF00"/>
                </a:highlight>
                <a:latin typeface="Cambria" panose="02040503050406030204" pitchFamily="18" charset="0"/>
                <a:ea typeface="Cambria" panose="02040503050406030204" pitchFamily="18" charset="0"/>
              </a:rPr>
              <a:t>=48900"</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ads-cli-client</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-v</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5.76.88.215.1.1</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'INT'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t>
            </a:r>
            <a:r>
              <a:rPr lang="en-US" sz="1400" dirty="0" err="1">
                <a:effectLst/>
                <a:highlight>
                  <a:srgbClr val="C0C0C0"/>
                </a:highlight>
                <a:latin typeface="Cambria" panose="02040503050406030204" pitchFamily="18" charset="0"/>
                <a:ea typeface="Cambria" panose="02040503050406030204" pitchFamily="18" charset="0"/>
              </a:rPr>
              <a:t>MAIN.nCounter</a:t>
            </a:r>
            <a:r>
              <a:rPr lang="en-US" sz="1400" dirty="0">
                <a:effectLst/>
                <a:highlight>
                  <a:srgbClr val="C0C0C0"/>
                </a:highlight>
                <a:latin typeface="Cambria" panose="02040503050406030204" pitchFamily="18" charset="0"/>
                <a:ea typeface="Cambria" panose="02040503050406030204" pitchFamily="18" charset="0"/>
              </a:rPr>
              <a:t>'</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'16’</a:t>
            </a:r>
            <a:endParaRPr lang="en-US" sz="1400" dirty="0">
              <a:highlight>
                <a:srgbClr val="FFFF00"/>
              </a:highlight>
              <a:latin typeface="Cambria" panose="02040503050406030204" pitchFamily="18" charset="0"/>
              <a:ea typeface="Cambria" panose="02040503050406030204" pitchFamily="18" charset="0"/>
            </a:endParaRPr>
          </a:p>
          <a:p>
            <a:endParaRPr lang="en-US" dirty="0"/>
          </a:p>
        </p:txBody>
      </p:sp>
      <p:sp>
        <p:nvSpPr>
          <p:cNvPr id="4" name="Title 3">
            <a:extLst>
              <a:ext uri="{FF2B5EF4-FFF2-40B4-BE49-F238E27FC236}">
                <a16:creationId xmlns:a16="http://schemas.microsoft.com/office/drawing/2014/main" id="{262406A2-637B-4253-86CB-BC2F9FD42929}"/>
              </a:ext>
            </a:extLst>
          </p:cNvPr>
          <p:cNvSpPr>
            <a:spLocks noGrp="1"/>
          </p:cNvSpPr>
          <p:nvPr>
            <p:ph type="title"/>
          </p:nvPr>
        </p:nvSpPr>
        <p:spPr/>
        <p:txBody>
          <a:bodyPr/>
          <a:lstStyle/>
          <a:p>
            <a:r>
              <a:rPr lang="en-US" dirty="0"/>
              <a:t>Cont.</a:t>
            </a:r>
          </a:p>
        </p:txBody>
      </p:sp>
    </p:spTree>
    <p:extLst>
      <p:ext uri="{BB962C8B-B14F-4D97-AF65-F5344CB8AC3E}">
        <p14:creationId xmlns:p14="http://schemas.microsoft.com/office/powerpoint/2010/main" val="226543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object 30">
            <a:extLst>
              <a:ext uri="{FF2B5EF4-FFF2-40B4-BE49-F238E27FC236}">
                <a16:creationId xmlns:a16="http://schemas.microsoft.com/office/drawing/2014/main" id="{AA4F22E1-7F06-4487-B2D9-1BC58BA085CE}"/>
              </a:ext>
            </a:extLst>
          </p:cNvPr>
          <p:cNvPicPr/>
          <p:nvPr/>
        </p:nvPicPr>
        <p:blipFill>
          <a:blip r:embed="rId2" cstate="print"/>
          <a:stretch>
            <a:fillRect/>
          </a:stretch>
        </p:blipFill>
        <p:spPr>
          <a:xfrm>
            <a:off x="10082912" y="3977226"/>
            <a:ext cx="769607" cy="447773"/>
          </a:xfrm>
          <a:prstGeom prst="rect">
            <a:avLst/>
          </a:prstGeom>
        </p:spPr>
      </p:pic>
      <p:sp>
        <p:nvSpPr>
          <p:cNvPr id="55" name="object 31">
            <a:extLst>
              <a:ext uri="{FF2B5EF4-FFF2-40B4-BE49-F238E27FC236}">
                <a16:creationId xmlns:a16="http://schemas.microsoft.com/office/drawing/2014/main" id="{F1953D91-8A38-4E99-984B-109D410B685A}"/>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sp>
        <p:nvSpPr>
          <p:cNvPr id="3" name="Text Placeholder 2">
            <a:extLst>
              <a:ext uri="{FF2B5EF4-FFF2-40B4-BE49-F238E27FC236}">
                <a16:creationId xmlns:a16="http://schemas.microsoft.com/office/drawing/2014/main" id="{3594DA45-4058-492A-9234-3244A144DBE0}"/>
              </a:ext>
            </a:extLst>
          </p:cNvPr>
          <p:cNvSpPr>
            <a:spLocks noGrp="1"/>
          </p:cNvSpPr>
          <p:nvPr>
            <p:ph type="body" sz="quarter" idx="15"/>
          </p:nvPr>
        </p:nvSpPr>
        <p:spPr/>
        <p:txBody>
          <a:bodyPr/>
          <a:lstStyle/>
          <a:p>
            <a:pPr marL="457200" indent="-457200">
              <a:buFont typeface="+mj-lt"/>
              <a:buAutoNum type="arabicPeriod"/>
            </a:pPr>
            <a:r>
              <a:rPr lang="en-US" dirty="0"/>
              <a:t>Activate the Sample </a:t>
            </a:r>
            <a:r>
              <a:rPr lang="en-US" dirty="0" err="1"/>
              <a:t>TwinCAT</a:t>
            </a:r>
            <a:r>
              <a:rPr lang="en-US" dirty="0"/>
              <a:t> project. Do NOT put </a:t>
            </a:r>
            <a:r>
              <a:rPr lang="en-US" dirty="0" err="1"/>
              <a:t>TwinCAT</a:t>
            </a:r>
            <a:r>
              <a:rPr lang="en-US" dirty="0"/>
              <a:t> in run mode.</a:t>
            </a:r>
          </a:p>
          <a:p>
            <a:pPr marL="457200" indent="-457200">
              <a:buFont typeface="+mj-lt"/>
              <a:buAutoNum type="arabicPeriod"/>
            </a:pPr>
            <a:r>
              <a:rPr lang="en-US" dirty="0"/>
              <a:t>Create virtual disk image for guest</a:t>
            </a:r>
          </a:p>
          <a:p>
            <a:pPr marL="457200" indent="-457200">
              <a:buFont typeface="+mj-lt"/>
              <a:buAutoNum type="arabicPeriod"/>
            </a:pPr>
            <a:r>
              <a:rPr lang="en-US" dirty="0"/>
              <a:t>Get installation media for the Linux distribution.</a:t>
            </a:r>
          </a:p>
          <a:p>
            <a:pPr marL="457200" indent="-457200">
              <a:buFont typeface="+mj-lt"/>
              <a:buAutoNum type="arabicPeriod"/>
            </a:pPr>
            <a:r>
              <a:rPr lang="en-US" dirty="0"/>
              <a:t>Explore the vmrun.sh script</a:t>
            </a:r>
          </a:p>
          <a:p>
            <a:pPr marL="457200" indent="-457200">
              <a:buFont typeface="+mj-lt"/>
              <a:buAutoNum type="arabicPeriod"/>
            </a:pPr>
            <a:endParaRPr lang="en-US" dirty="0"/>
          </a:p>
          <a:p>
            <a:endParaRPr lang="en-US" dirty="0"/>
          </a:p>
          <a:p>
            <a:endParaRPr lang="en-US" dirty="0"/>
          </a:p>
        </p:txBody>
      </p:sp>
      <p:sp>
        <p:nvSpPr>
          <p:cNvPr id="4" name="Title 3">
            <a:extLst>
              <a:ext uri="{FF2B5EF4-FFF2-40B4-BE49-F238E27FC236}">
                <a16:creationId xmlns:a16="http://schemas.microsoft.com/office/drawing/2014/main" id="{C3838895-932A-470E-9F36-7C43F17BF518}"/>
              </a:ext>
            </a:extLst>
          </p:cNvPr>
          <p:cNvSpPr>
            <a:spLocks noGrp="1"/>
          </p:cNvSpPr>
          <p:nvPr>
            <p:ph type="title"/>
          </p:nvPr>
        </p:nvSpPr>
        <p:spPr/>
        <p:txBody>
          <a:bodyPr/>
          <a:lstStyle/>
          <a:p>
            <a:r>
              <a:rPr lang="en-US" dirty="0"/>
              <a:t>Preparing the Tc/BSD Side</a:t>
            </a:r>
          </a:p>
        </p:txBody>
      </p:sp>
      <p:sp>
        <p:nvSpPr>
          <p:cNvPr id="5" name="AutoShape 28">
            <a:extLst>
              <a:ext uri="{FF2B5EF4-FFF2-40B4-BE49-F238E27FC236}">
                <a16:creationId xmlns:a16="http://schemas.microsoft.com/office/drawing/2014/main" id="{21CD7D26-B182-44ED-A925-87A94B4060E7}"/>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6" name="AutoShape 25">
            <a:extLst>
              <a:ext uri="{FF2B5EF4-FFF2-40B4-BE49-F238E27FC236}">
                <a16:creationId xmlns:a16="http://schemas.microsoft.com/office/drawing/2014/main" id="{708799B3-1CD3-42C4-8D76-208DEC6EF819}"/>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 name="AutoShape 100">
            <a:extLst>
              <a:ext uri="{FF2B5EF4-FFF2-40B4-BE49-F238E27FC236}">
                <a16:creationId xmlns:a16="http://schemas.microsoft.com/office/drawing/2014/main" id="{FDF87B95-DAE7-4DB0-8DF4-FE4CEAB6E90A}"/>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8" name="AutoShape 25">
            <a:extLst>
              <a:ext uri="{FF2B5EF4-FFF2-40B4-BE49-F238E27FC236}">
                <a16:creationId xmlns:a16="http://schemas.microsoft.com/office/drawing/2014/main" id="{B4F93D7D-3E2A-496B-8DC8-1010F67621E4}"/>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9" name="Gruppieren 161">
            <a:extLst>
              <a:ext uri="{FF2B5EF4-FFF2-40B4-BE49-F238E27FC236}">
                <a16:creationId xmlns:a16="http://schemas.microsoft.com/office/drawing/2014/main" id="{E98E52A2-25FE-4A8F-9513-2FB33371EE41}"/>
              </a:ext>
            </a:extLst>
          </p:cNvPr>
          <p:cNvGrpSpPr/>
          <p:nvPr/>
        </p:nvGrpSpPr>
        <p:grpSpPr>
          <a:xfrm>
            <a:off x="9011368" y="5767597"/>
            <a:ext cx="494166" cy="215444"/>
            <a:chOff x="8830005" y="6429207"/>
            <a:chExt cx="494166" cy="215444"/>
          </a:xfrm>
        </p:grpSpPr>
        <p:sp>
          <p:nvSpPr>
            <p:cNvPr id="10" name="AutoShape 25">
              <a:extLst>
                <a:ext uri="{FF2B5EF4-FFF2-40B4-BE49-F238E27FC236}">
                  <a16:creationId xmlns:a16="http://schemas.microsoft.com/office/drawing/2014/main" id="{0459ED78-8218-408B-9D9E-64BF71C6BEA4}"/>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11" name="Textfeld 81">
              <a:extLst>
                <a:ext uri="{FF2B5EF4-FFF2-40B4-BE49-F238E27FC236}">
                  <a16:creationId xmlns:a16="http://schemas.microsoft.com/office/drawing/2014/main" id="{B42A853D-038F-4FE4-AF7B-4EBC51B664C9}"/>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12" name="AutoShape 25">
            <a:extLst>
              <a:ext uri="{FF2B5EF4-FFF2-40B4-BE49-F238E27FC236}">
                <a16:creationId xmlns:a16="http://schemas.microsoft.com/office/drawing/2014/main" id="{7A2ACC2D-4857-40A3-906C-A3B189BE74ED}"/>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3" name="AutoShape 25">
            <a:extLst>
              <a:ext uri="{FF2B5EF4-FFF2-40B4-BE49-F238E27FC236}">
                <a16:creationId xmlns:a16="http://schemas.microsoft.com/office/drawing/2014/main" id="{66444E5E-1DA0-4484-8391-01AD02ACF126}"/>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4" name="AutoShape 25">
            <a:extLst>
              <a:ext uri="{FF2B5EF4-FFF2-40B4-BE49-F238E27FC236}">
                <a16:creationId xmlns:a16="http://schemas.microsoft.com/office/drawing/2014/main" id="{75C17E09-136F-49E2-B72E-EBA64FA5B30C}"/>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5" name="AutoShape 25">
            <a:extLst>
              <a:ext uri="{FF2B5EF4-FFF2-40B4-BE49-F238E27FC236}">
                <a16:creationId xmlns:a16="http://schemas.microsoft.com/office/drawing/2014/main" id="{894A1B6B-53D7-4016-8F24-238F52D411CA}"/>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6" name="AutoShape 25">
            <a:extLst>
              <a:ext uri="{FF2B5EF4-FFF2-40B4-BE49-F238E27FC236}">
                <a16:creationId xmlns:a16="http://schemas.microsoft.com/office/drawing/2014/main" id="{5D313D81-44A6-4B80-913B-E924055E0617}"/>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7" name="AutoShape 25">
            <a:extLst>
              <a:ext uri="{FF2B5EF4-FFF2-40B4-BE49-F238E27FC236}">
                <a16:creationId xmlns:a16="http://schemas.microsoft.com/office/drawing/2014/main" id="{A8AA4D18-8D8B-4B50-8520-5DE24D701A9C}"/>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8" name="Text Box 101">
            <a:extLst>
              <a:ext uri="{FF2B5EF4-FFF2-40B4-BE49-F238E27FC236}">
                <a16:creationId xmlns:a16="http://schemas.microsoft.com/office/drawing/2014/main" id="{77A47C24-1F11-4C2C-9057-3B7C614006EC}"/>
              </a:ext>
            </a:extLst>
          </p:cNvPr>
          <p:cNvSpPr txBox="1">
            <a:spLocks noChangeArrowheads="1"/>
          </p:cNvSpPr>
          <p:nvPr/>
        </p:nvSpPr>
        <p:spPr bwMode="auto">
          <a:xfrm>
            <a:off x="10058400" y="4095690"/>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19" name="Gruppieren 180">
            <a:extLst>
              <a:ext uri="{FF2B5EF4-FFF2-40B4-BE49-F238E27FC236}">
                <a16:creationId xmlns:a16="http://schemas.microsoft.com/office/drawing/2014/main" id="{F5300896-A7E3-4447-ACD4-A5C90E77B685}"/>
              </a:ext>
            </a:extLst>
          </p:cNvPr>
          <p:cNvGrpSpPr/>
          <p:nvPr/>
        </p:nvGrpSpPr>
        <p:grpSpPr>
          <a:xfrm>
            <a:off x="9559059" y="5763947"/>
            <a:ext cx="538749" cy="215444"/>
            <a:chOff x="8830004" y="6429207"/>
            <a:chExt cx="538749" cy="215444"/>
          </a:xfrm>
        </p:grpSpPr>
        <p:sp>
          <p:nvSpPr>
            <p:cNvPr id="20" name="AutoShape 25">
              <a:extLst>
                <a:ext uri="{FF2B5EF4-FFF2-40B4-BE49-F238E27FC236}">
                  <a16:creationId xmlns:a16="http://schemas.microsoft.com/office/drawing/2014/main" id="{92A72559-DC42-463E-83C3-80BBD6BBF61F}"/>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1" name="Textfeld 81">
              <a:extLst>
                <a:ext uri="{FF2B5EF4-FFF2-40B4-BE49-F238E27FC236}">
                  <a16:creationId xmlns:a16="http://schemas.microsoft.com/office/drawing/2014/main" id="{270EE3E3-A247-4D6F-B761-3F80AF836CA3}"/>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22" name="Gruppieren 183">
            <a:extLst>
              <a:ext uri="{FF2B5EF4-FFF2-40B4-BE49-F238E27FC236}">
                <a16:creationId xmlns:a16="http://schemas.microsoft.com/office/drawing/2014/main" id="{BBB1FD00-0029-449B-8306-9FFF31DAB35C}"/>
              </a:ext>
            </a:extLst>
          </p:cNvPr>
          <p:cNvGrpSpPr/>
          <p:nvPr/>
        </p:nvGrpSpPr>
        <p:grpSpPr>
          <a:xfrm>
            <a:off x="10114736" y="5763947"/>
            <a:ext cx="494166" cy="215444"/>
            <a:chOff x="8830005" y="6429207"/>
            <a:chExt cx="494166" cy="215444"/>
          </a:xfrm>
        </p:grpSpPr>
        <p:sp>
          <p:nvSpPr>
            <p:cNvPr id="23" name="AutoShape 25">
              <a:extLst>
                <a:ext uri="{FF2B5EF4-FFF2-40B4-BE49-F238E27FC236}">
                  <a16:creationId xmlns:a16="http://schemas.microsoft.com/office/drawing/2014/main" id="{C6100EAB-9F27-409D-895F-6D3915429BB5}"/>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4" name="Textfeld 81">
              <a:extLst>
                <a:ext uri="{FF2B5EF4-FFF2-40B4-BE49-F238E27FC236}">
                  <a16:creationId xmlns:a16="http://schemas.microsoft.com/office/drawing/2014/main" id="{0811C809-F441-4C07-8219-738ECE6D0310}"/>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pic>
        <p:nvPicPr>
          <p:cNvPr id="25" name="object 4">
            <a:extLst>
              <a:ext uri="{FF2B5EF4-FFF2-40B4-BE49-F238E27FC236}">
                <a16:creationId xmlns:a16="http://schemas.microsoft.com/office/drawing/2014/main" id="{E18C7FA1-051A-4D14-9D0E-00532348348D}"/>
              </a:ext>
            </a:extLst>
          </p:cNvPr>
          <p:cNvPicPr/>
          <p:nvPr/>
        </p:nvPicPr>
        <p:blipFill>
          <a:blip r:embed="rId3" cstate="print"/>
          <a:stretch>
            <a:fillRect/>
          </a:stretch>
        </p:blipFill>
        <p:spPr>
          <a:xfrm>
            <a:off x="6399856" y="4704384"/>
            <a:ext cx="5663551" cy="208600"/>
          </a:xfrm>
          <a:prstGeom prst="rect">
            <a:avLst/>
          </a:prstGeom>
        </p:spPr>
      </p:pic>
      <p:sp>
        <p:nvSpPr>
          <p:cNvPr id="26" name="object 64">
            <a:extLst>
              <a:ext uri="{FF2B5EF4-FFF2-40B4-BE49-F238E27FC236}">
                <a16:creationId xmlns:a16="http://schemas.microsoft.com/office/drawing/2014/main" id="{8671466C-5955-424B-A828-386C533A552A}"/>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27" name="Grafik 208" descr="Ein Bild, das Text, dunkel enthält.&#10;&#10;Automatisch generierte Beschreibung">
            <a:extLst>
              <a:ext uri="{FF2B5EF4-FFF2-40B4-BE49-F238E27FC236}">
                <a16:creationId xmlns:a16="http://schemas.microsoft.com/office/drawing/2014/main" id="{257B19CF-8762-4C53-A0AD-9FE4F6F2B785}"/>
              </a:ext>
            </a:extLst>
          </p:cNvPr>
          <p:cNvPicPr>
            <a:picLocks noChangeAspect="1"/>
          </p:cNvPicPr>
          <p:nvPr/>
        </p:nvPicPr>
        <p:blipFill rotWithShape="1">
          <a:blip r:embed="rId4"/>
          <a:srcRect l="27540" r="-1" b="24244"/>
          <a:stretch/>
        </p:blipFill>
        <p:spPr>
          <a:xfrm>
            <a:off x="6400799" y="5007692"/>
            <a:ext cx="1712761" cy="1241755"/>
          </a:xfrm>
          <a:prstGeom prst="rect">
            <a:avLst/>
          </a:prstGeom>
        </p:spPr>
      </p:pic>
      <p:grpSp>
        <p:nvGrpSpPr>
          <p:cNvPr id="28" name="Gruppieren 243">
            <a:extLst>
              <a:ext uri="{FF2B5EF4-FFF2-40B4-BE49-F238E27FC236}">
                <a16:creationId xmlns:a16="http://schemas.microsoft.com/office/drawing/2014/main" id="{0B20386B-7DD6-453E-BD1B-25DF1D7C7C22}"/>
              </a:ext>
            </a:extLst>
          </p:cNvPr>
          <p:cNvGrpSpPr/>
          <p:nvPr/>
        </p:nvGrpSpPr>
        <p:grpSpPr>
          <a:xfrm>
            <a:off x="10145493" y="5140502"/>
            <a:ext cx="660707" cy="288000"/>
            <a:chOff x="6940072" y="6467715"/>
            <a:chExt cx="660707" cy="288000"/>
          </a:xfrm>
        </p:grpSpPr>
        <p:sp>
          <p:nvSpPr>
            <p:cNvPr id="29" name="object 41">
              <a:extLst>
                <a:ext uri="{FF2B5EF4-FFF2-40B4-BE49-F238E27FC236}">
                  <a16:creationId xmlns:a16="http://schemas.microsoft.com/office/drawing/2014/main" id="{C39C814D-E4B2-4865-95FE-3E798B005A99}"/>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0" name="object 41">
              <a:extLst>
                <a:ext uri="{FF2B5EF4-FFF2-40B4-BE49-F238E27FC236}">
                  <a16:creationId xmlns:a16="http://schemas.microsoft.com/office/drawing/2014/main" id="{3CBD4108-F13E-4D21-AE99-AF9FC3EAFF14}"/>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31" name="Gruppieren 248">
            <a:extLst>
              <a:ext uri="{FF2B5EF4-FFF2-40B4-BE49-F238E27FC236}">
                <a16:creationId xmlns:a16="http://schemas.microsoft.com/office/drawing/2014/main" id="{5B9D4210-B6E3-43C4-8013-944E052B4219}"/>
              </a:ext>
            </a:extLst>
          </p:cNvPr>
          <p:cNvGrpSpPr/>
          <p:nvPr/>
        </p:nvGrpSpPr>
        <p:grpSpPr>
          <a:xfrm>
            <a:off x="7652614" y="5145788"/>
            <a:ext cx="660707" cy="288000"/>
            <a:chOff x="6940072" y="6467715"/>
            <a:chExt cx="660707" cy="288000"/>
          </a:xfrm>
        </p:grpSpPr>
        <p:sp>
          <p:nvSpPr>
            <p:cNvPr id="32" name="object 41">
              <a:extLst>
                <a:ext uri="{FF2B5EF4-FFF2-40B4-BE49-F238E27FC236}">
                  <a16:creationId xmlns:a16="http://schemas.microsoft.com/office/drawing/2014/main" id="{214B2053-DCE6-4767-98DB-B2486D6EE906}"/>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3" name="object 41">
              <a:extLst>
                <a:ext uri="{FF2B5EF4-FFF2-40B4-BE49-F238E27FC236}">
                  <a16:creationId xmlns:a16="http://schemas.microsoft.com/office/drawing/2014/main" id="{793B828A-B470-49CF-BAA9-34A295EE12DB}"/>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34" name="Gruppieren 251">
            <a:extLst>
              <a:ext uri="{FF2B5EF4-FFF2-40B4-BE49-F238E27FC236}">
                <a16:creationId xmlns:a16="http://schemas.microsoft.com/office/drawing/2014/main" id="{7D7CDB84-E5A8-44ED-B9AB-39B82234A36F}"/>
              </a:ext>
            </a:extLst>
          </p:cNvPr>
          <p:cNvGrpSpPr/>
          <p:nvPr/>
        </p:nvGrpSpPr>
        <p:grpSpPr>
          <a:xfrm>
            <a:off x="9190664" y="5149823"/>
            <a:ext cx="660707" cy="288000"/>
            <a:chOff x="6940072" y="6467715"/>
            <a:chExt cx="660707" cy="288000"/>
          </a:xfrm>
        </p:grpSpPr>
        <p:sp>
          <p:nvSpPr>
            <p:cNvPr id="35" name="object 41">
              <a:extLst>
                <a:ext uri="{FF2B5EF4-FFF2-40B4-BE49-F238E27FC236}">
                  <a16:creationId xmlns:a16="http://schemas.microsoft.com/office/drawing/2014/main" id="{9AD3B5E6-DEB8-4462-A626-E02CF25F3CF0}"/>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6" name="object 41">
              <a:extLst>
                <a:ext uri="{FF2B5EF4-FFF2-40B4-BE49-F238E27FC236}">
                  <a16:creationId xmlns:a16="http://schemas.microsoft.com/office/drawing/2014/main" id="{05674E4C-B838-4622-8C09-B21635891830}"/>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grpSp>
        <p:nvGrpSpPr>
          <p:cNvPr id="37" name="Gruppieren 257">
            <a:extLst>
              <a:ext uri="{FF2B5EF4-FFF2-40B4-BE49-F238E27FC236}">
                <a16:creationId xmlns:a16="http://schemas.microsoft.com/office/drawing/2014/main" id="{ECC6951B-7A4E-4D6B-B409-7C0DF4AB6AA2}"/>
              </a:ext>
            </a:extLst>
          </p:cNvPr>
          <p:cNvGrpSpPr/>
          <p:nvPr/>
        </p:nvGrpSpPr>
        <p:grpSpPr>
          <a:xfrm>
            <a:off x="8417051" y="5149087"/>
            <a:ext cx="660707" cy="288000"/>
            <a:chOff x="6940072" y="6467715"/>
            <a:chExt cx="660707" cy="288000"/>
          </a:xfrm>
        </p:grpSpPr>
        <p:sp>
          <p:nvSpPr>
            <p:cNvPr id="38" name="object 41">
              <a:extLst>
                <a:ext uri="{FF2B5EF4-FFF2-40B4-BE49-F238E27FC236}">
                  <a16:creationId xmlns:a16="http://schemas.microsoft.com/office/drawing/2014/main" id="{0E847548-45E6-47AE-B254-BB02C899C7E5}"/>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9" name="object 41">
              <a:extLst>
                <a:ext uri="{FF2B5EF4-FFF2-40B4-BE49-F238E27FC236}">
                  <a16:creationId xmlns:a16="http://schemas.microsoft.com/office/drawing/2014/main" id="{7B51D50F-BC60-49D2-BDF1-A27B5E7AA11C}"/>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40" name="Gruppieren 260">
            <a:extLst>
              <a:ext uri="{FF2B5EF4-FFF2-40B4-BE49-F238E27FC236}">
                <a16:creationId xmlns:a16="http://schemas.microsoft.com/office/drawing/2014/main" id="{5FF4619B-91A5-4387-90FD-EC737F2A0599}"/>
              </a:ext>
            </a:extLst>
          </p:cNvPr>
          <p:cNvGrpSpPr/>
          <p:nvPr/>
        </p:nvGrpSpPr>
        <p:grpSpPr>
          <a:xfrm>
            <a:off x="7656984" y="5741782"/>
            <a:ext cx="660707" cy="288000"/>
            <a:chOff x="6940072" y="6467715"/>
            <a:chExt cx="660707" cy="288000"/>
          </a:xfrm>
        </p:grpSpPr>
        <p:sp>
          <p:nvSpPr>
            <p:cNvPr id="41" name="object 41">
              <a:extLst>
                <a:ext uri="{FF2B5EF4-FFF2-40B4-BE49-F238E27FC236}">
                  <a16:creationId xmlns:a16="http://schemas.microsoft.com/office/drawing/2014/main" id="{B71F99F6-34CB-4149-98E3-91A2542BA96B}"/>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2" name="object 41">
              <a:extLst>
                <a:ext uri="{FF2B5EF4-FFF2-40B4-BE49-F238E27FC236}">
                  <a16:creationId xmlns:a16="http://schemas.microsoft.com/office/drawing/2014/main" id="{613A8AE1-DF0D-42AA-923D-EFA2F8F7082C}"/>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43" name="Gruppieren 265">
            <a:extLst>
              <a:ext uri="{FF2B5EF4-FFF2-40B4-BE49-F238E27FC236}">
                <a16:creationId xmlns:a16="http://schemas.microsoft.com/office/drawing/2014/main" id="{8A88FA89-8827-4463-BA80-3993182BAFDA}"/>
              </a:ext>
            </a:extLst>
          </p:cNvPr>
          <p:cNvGrpSpPr/>
          <p:nvPr/>
        </p:nvGrpSpPr>
        <p:grpSpPr>
          <a:xfrm>
            <a:off x="11099618" y="5741782"/>
            <a:ext cx="660707" cy="288000"/>
            <a:chOff x="6940072" y="6467715"/>
            <a:chExt cx="660707" cy="288000"/>
          </a:xfrm>
        </p:grpSpPr>
        <p:sp>
          <p:nvSpPr>
            <p:cNvPr id="44" name="object 41">
              <a:extLst>
                <a:ext uri="{FF2B5EF4-FFF2-40B4-BE49-F238E27FC236}">
                  <a16:creationId xmlns:a16="http://schemas.microsoft.com/office/drawing/2014/main" id="{D9BF33C7-CD72-4DE7-8EED-B8963160FD3B}"/>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5" name="object 41">
              <a:extLst>
                <a:ext uri="{FF2B5EF4-FFF2-40B4-BE49-F238E27FC236}">
                  <a16:creationId xmlns:a16="http://schemas.microsoft.com/office/drawing/2014/main" id="{BAB147FB-86F0-48BC-BCEA-0466B131D9BB}"/>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46" name="Gruppieren 268">
            <a:extLst>
              <a:ext uri="{FF2B5EF4-FFF2-40B4-BE49-F238E27FC236}">
                <a16:creationId xmlns:a16="http://schemas.microsoft.com/office/drawing/2014/main" id="{259BB5AC-39C4-43DB-BFB5-1F21301613A2}"/>
              </a:ext>
            </a:extLst>
          </p:cNvPr>
          <p:cNvGrpSpPr/>
          <p:nvPr/>
        </p:nvGrpSpPr>
        <p:grpSpPr>
          <a:xfrm>
            <a:off x="11091430" y="5133629"/>
            <a:ext cx="660707" cy="288000"/>
            <a:chOff x="6940072" y="6467715"/>
            <a:chExt cx="660707" cy="288000"/>
          </a:xfrm>
        </p:grpSpPr>
        <p:sp>
          <p:nvSpPr>
            <p:cNvPr id="47" name="object 41">
              <a:extLst>
                <a:ext uri="{FF2B5EF4-FFF2-40B4-BE49-F238E27FC236}">
                  <a16:creationId xmlns:a16="http://schemas.microsoft.com/office/drawing/2014/main" id="{11F8A441-DC89-4C01-B74D-08ABD227B8B8}"/>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8" name="object 41">
              <a:extLst>
                <a:ext uri="{FF2B5EF4-FFF2-40B4-BE49-F238E27FC236}">
                  <a16:creationId xmlns:a16="http://schemas.microsoft.com/office/drawing/2014/main" id="{D58578DA-2D4A-4187-AD1F-E01A04A064F6}"/>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49" name="object 41">
            <a:extLst>
              <a:ext uri="{FF2B5EF4-FFF2-40B4-BE49-F238E27FC236}">
                <a16:creationId xmlns:a16="http://schemas.microsoft.com/office/drawing/2014/main" id="{B9E136F0-0834-479D-A96A-3C720D806B15}"/>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spTree>
    <p:extLst>
      <p:ext uri="{BB962C8B-B14F-4D97-AF65-F5344CB8AC3E}">
        <p14:creationId xmlns:p14="http://schemas.microsoft.com/office/powerpoint/2010/main" val="3501087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7F772EDE-F0E9-4865-AA8D-6529B360CC05}"/>
              </a:ext>
            </a:extLst>
          </p:cNvPr>
          <p:cNvPicPr>
            <a:picLocks noGrp="1" noChangeAspect="1"/>
          </p:cNvPicPr>
          <p:nvPr>
            <p:ph type="pic" sz="quarter" idx="14"/>
          </p:nvPr>
        </p:nvPicPr>
        <p:blipFill rotWithShape="1">
          <a:blip r:embed="rId2"/>
          <a:srcRect l="-60270" t="409" r="1" b="-409"/>
          <a:stretch/>
        </p:blipFill>
        <p:spPr>
          <a:xfrm>
            <a:off x="-6324600" y="2554244"/>
            <a:ext cx="17878911" cy="2404712"/>
          </a:xfrm>
        </p:spPr>
      </p:pic>
      <p:sp>
        <p:nvSpPr>
          <p:cNvPr id="3" name="Text Placeholder 2">
            <a:extLst>
              <a:ext uri="{FF2B5EF4-FFF2-40B4-BE49-F238E27FC236}">
                <a16:creationId xmlns:a16="http://schemas.microsoft.com/office/drawing/2014/main" id="{619C3CC4-B233-4E2C-AFF0-639CB9902CDD}"/>
              </a:ext>
            </a:extLst>
          </p:cNvPr>
          <p:cNvSpPr>
            <a:spLocks noGrp="1"/>
          </p:cNvSpPr>
          <p:nvPr>
            <p:ph type="body" sz="quarter" idx="15"/>
          </p:nvPr>
        </p:nvSpPr>
        <p:spPr>
          <a:xfrm>
            <a:off x="2" y="1090800"/>
            <a:ext cx="12039598" cy="5331600"/>
          </a:xfrm>
        </p:spPr>
        <p:txBody>
          <a:bodyPr/>
          <a:lstStyle/>
          <a:p>
            <a:r>
              <a:rPr lang="en-US" dirty="0"/>
              <a:t>To read from </a:t>
            </a:r>
            <a:r>
              <a:rPr lang="en-US" dirty="0" err="1"/>
              <a:t>TwinCAT</a:t>
            </a:r>
            <a:r>
              <a:rPr lang="en-US" dirty="0"/>
              <a:t> remove the final argument:</a:t>
            </a:r>
            <a:br>
              <a:rPr lang="en-US" dirty="0"/>
            </a:br>
            <a:r>
              <a:rPr lang="en-US" dirty="0"/>
              <a:t>	</a:t>
            </a:r>
            <a:r>
              <a:rPr lang="en-US" sz="1400" dirty="0">
                <a:effectLst/>
                <a:highlight>
                  <a:srgbClr val="C0C0C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run</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-it</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AmsConfiguration:LoopbackAddress</a:t>
            </a:r>
            <a:r>
              <a:rPr lang="en-US" sz="1400" dirty="0">
                <a:effectLst/>
                <a:highlight>
                  <a:srgbClr val="FFFF00"/>
                </a:highlight>
                <a:latin typeface="Cambria" panose="02040503050406030204" pitchFamily="18" charset="0"/>
                <a:ea typeface="Cambria" panose="02040503050406030204" pitchFamily="18" charset="0"/>
              </a:rPr>
              <a:t>=172.17.0.2"</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t>
            </a:r>
            <a:r>
              <a:rPr lang="en-US" sz="1400" dirty="0" err="1">
                <a:effectLst/>
                <a:highlight>
                  <a:srgbClr val="C0C0C0"/>
                </a:highlight>
                <a:latin typeface="Cambria" panose="02040503050406030204" pitchFamily="18" charset="0"/>
                <a:ea typeface="Cambria" panose="02040503050406030204" pitchFamily="18" charset="0"/>
              </a:rPr>
              <a:t>AmsConfiguration:LoopbackPort</a:t>
            </a:r>
            <a:r>
              <a:rPr lang="en-US" sz="1400" dirty="0">
                <a:effectLst/>
                <a:highlight>
                  <a:srgbClr val="C0C0C0"/>
                </a:highlight>
                <a:latin typeface="Cambria" panose="02040503050406030204" pitchFamily="18" charset="0"/>
                <a:ea typeface="Cambria" panose="02040503050406030204" pitchFamily="18" charset="0"/>
              </a:rPr>
              <a:t>=48900"</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ads-cli-client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-v</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5.76.88.215.1.1</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'INT'</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MAIN.nCounter</a:t>
            </a:r>
            <a:r>
              <a:rPr lang="en-US" sz="1400" dirty="0">
                <a:effectLst/>
                <a:highlight>
                  <a:srgbClr val="FFFF00"/>
                </a:highlight>
                <a:latin typeface="Cambria" panose="02040503050406030204" pitchFamily="18" charset="0"/>
                <a:ea typeface="Cambria" panose="02040503050406030204" pitchFamily="18" charset="0"/>
              </a:rPr>
              <a:t>'</a:t>
            </a:r>
            <a:r>
              <a:rPr lang="en-US" sz="1400" dirty="0">
                <a:effectLst/>
                <a:latin typeface="Cambria" panose="02040503050406030204" pitchFamily="18" charset="0"/>
                <a:ea typeface="Cambria" panose="02040503050406030204" pitchFamily="18" charset="0"/>
              </a:rPr>
              <a:t> </a:t>
            </a:r>
            <a:endParaRPr lang="en-US" sz="1400" dirty="0">
              <a:latin typeface="Cambria" panose="02040503050406030204" pitchFamily="18" charset="0"/>
              <a:ea typeface="Cambria" panose="02040503050406030204" pitchFamily="18" charset="0"/>
            </a:endParaRPr>
          </a:p>
          <a:p>
            <a:endParaRPr lang="en-US" dirty="0"/>
          </a:p>
        </p:txBody>
      </p:sp>
      <p:sp>
        <p:nvSpPr>
          <p:cNvPr id="4" name="Title 3">
            <a:extLst>
              <a:ext uri="{FF2B5EF4-FFF2-40B4-BE49-F238E27FC236}">
                <a16:creationId xmlns:a16="http://schemas.microsoft.com/office/drawing/2014/main" id="{0B1563B0-1BA4-4D41-A925-0893DC31EA87}"/>
              </a:ext>
            </a:extLst>
          </p:cNvPr>
          <p:cNvSpPr>
            <a:spLocks noGrp="1"/>
          </p:cNvSpPr>
          <p:nvPr>
            <p:ph type="title"/>
          </p:nvPr>
        </p:nvSpPr>
        <p:spPr/>
        <p:txBody>
          <a:bodyPr/>
          <a:lstStyle/>
          <a:p>
            <a:r>
              <a:rPr lang="en-US" dirty="0"/>
              <a:t>Cont.</a:t>
            </a:r>
          </a:p>
        </p:txBody>
      </p:sp>
    </p:spTree>
    <p:extLst>
      <p:ext uri="{BB962C8B-B14F-4D97-AF65-F5344CB8AC3E}">
        <p14:creationId xmlns:p14="http://schemas.microsoft.com/office/powerpoint/2010/main" val="1764911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0D2C8F-1F07-46CB-8783-7502057E8064}"/>
              </a:ext>
            </a:extLst>
          </p:cNvPr>
          <p:cNvSpPr>
            <a:spLocks noGrp="1"/>
          </p:cNvSpPr>
          <p:nvPr>
            <p:ph type="body" sz="quarter" idx="15"/>
          </p:nvPr>
        </p:nvSpPr>
        <p:spPr>
          <a:xfrm>
            <a:off x="2" y="1090800"/>
            <a:ext cx="11734798" cy="5331600"/>
          </a:xfrm>
        </p:spPr>
        <p:txBody>
          <a:bodyPr/>
          <a:lstStyle/>
          <a:p>
            <a:r>
              <a:rPr lang="en-US" dirty="0"/>
              <a:t>In the event that the </a:t>
            </a:r>
            <a:r>
              <a:rPr lang="en-US" dirty="0" err="1"/>
              <a:t>vm</a:t>
            </a:r>
            <a:r>
              <a:rPr lang="en-US" dirty="0"/>
              <a:t> crashes, or is exited improperly, it will be necessary to destroy the current instance from the host.</a:t>
            </a:r>
          </a:p>
          <a:p>
            <a:r>
              <a:rPr lang="en-US" dirty="0"/>
              <a:t>The debian-vm.sh script has a function for removing the configurations it added and destroy the current instance of the </a:t>
            </a:r>
            <a:r>
              <a:rPr lang="en-US" dirty="0" err="1"/>
              <a:t>vm</a:t>
            </a:r>
            <a:r>
              <a:rPr lang="en-US" dirty="0"/>
              <a:t>. Call it with the destroy argument:</a:t>
            </a:r>
          </a:p>
          <a:p>
            <a:pPr marL="715962" lvl="2" indent="0">
              <a:buNone/>
            </a:pPr>
            <a:r>
              <a:rPr kumimoji="0" lang="en-US" sz="1400" b="0" i="0" u="none" strike="noStrike" kern="1200" cap="none" spc="0" normalizeH="0" baseline="0" noProof="0" dirty="0" err="1">
                <a:ln>
                  <a:noFill/>
                </a:ln>
                <a:solidFill>
                  <a:srgbClr val="000000"/>
                </a:solidFill>
                <a:effectLst/>
                <a:highlight>
                  <a:srgbClr val="C0C0C0"/>
                </a:highlight>
                <a:uLnTx/>
                <a:uFillTx/>
                <a:latin typeface="Cambria" panose="02040503050406030204" pitchFamily="18" charset="0"/>
                <a:ea typeface="Cambria" panose="02040503050406030204" pitchFamily="18" charset="0"/>
                <a:cs typeface="Arial" pitchFamily="34" charset="0"/>
              </a:rPr>
              <a:t>doas</a:t>
            </a:r>
            <a:r>
              <a:rPr kumimoji="0" lang="en-US" sz="1400" b="0" i="0" u="none" strike="noStrike" kern="1200" cap="none" spc="30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itchFamily="34" charset="0"/>
              </a:rPr>
              <a:t> </a:t>
            </a:r>
            <a:r>
              <a:rPr kumimoji="0" lang="en-US" sz="1400" b="0" i="0" u="none" strike="noStrike" kern="1200" cap="none" spc="0" normalizeH="0" baseline="0" noProof="0" dirty="0" err="1">
                <a:ln>
                  <a:noFill/>
                </a:ln>
                <a:solidFill>
                  <a:srgbClr val="000000"/>
                </a:solidFill>
                <a:effectLst/>
                <a:highlight>
                  <a:srgbClr val="FFFF00"/>
                </a:highlight>
                <a:uLnTx/>
                <a:uFillTx/>
                <a:latin typeface="Cambria" panose="02040503050406030204" pitchFamily="18" charset="0"/>
                <a:ea typeface="Cambria" panose="02040503050406030204" pitchFamily="18" charset="0"/>
                <a:cs typeface="Arial" pitchFamily="34" charset="0"/>
              </a:rPr>
              <a:t>sh</a:t>
            </a:r>
            <a:r>
              <a:rPr kumimoji="0" lang="en-US" sz="1400" b="0" i="0" u="none" strike="noStrike" kern="1200" cap="none" spc="30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itchFamily="34" charset="0"/>
              </a:rPr>
              <a:t> </a:t>
            </a:r>
            <a:r>
              <a:rPr kumimoji="0" lang="en-US" sz="1400" b="0" i="0" u="none" strike="noStrike" kern="1200" cap="none" spc="0" normalizeH="0" baseline="0" noProof="0" dirty="0">
                <a:ln>
                  <a:noFill/>
                </a:ln>
                <a:solidFill>
                  <a:srgbClr val="000000"/>
                </a:solidFill>
                <a:effectLst/>
                <a:highlight>
                  <a:srgbClr val="C0C0C0"/>
                </a:highlight>
                <a:uLnTx/>
                <a:uFillTx/>
                <a:latin typeface="Cambria" panose="02040503050406030204" pitchFamily="18" charset="0"/>
                <a:ea typeface="Cambria" panose="02040503050406030204" pitchFamily="18" charset="0"/>
                <a:cs typeface="Arial" pitchFamily="34" charset="0"/>
              </a:rPr>
              <a:t>debian-vm.sh</a:t>
            </a:r>
            <a:r>
              <a:rPr kumimoji="0" lang="en-US" sz="1400" b="0" i="0" u="none" strike="noStrike" kern="1200" cap="none" spc="30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itchFamily="34" charset="0"/>
              </a:rPr>
              <a:t> </a:t>
            </a:r>
            <a:r>
              <a:rPr kumimoji="0" lang="en-US" sz="1400" b="0" i="0" u="none" strike="noStrike" kern="1200" cap="none" spc="0" normalizeH="0" baseline="0" noProof="0" dirty="0">
                <a:ln>
                  <a:noFill/>
                </a:ln>
                <a:solidFill>
                  <a:srgbClr val="000000"/>
                </a:solidFill>
                <a:effectLst/>
                <a:highlight>
                  <a:srgbClr val="FFFF00"/>
                </a:highlight>
                <a:uLnTx/>
                <a:uFillTx/>
                <a:latin typeface="Cambria" panose="02040503050406030204" pitchFamily="18" charset="0"/>
                <a:ea typeface="Cambria" panose="02040503050406030204" pitchFamily="18" charset="0"/>
                <a:cs typeface="Arial" pitchFamily="34" charset="0"/>
              </a:rPr>
              <a:t>destroy</a:t>
            </a:r>
            <a:endParaRPr lang="en-US" dirty="0">
              <a:highlight>
                <a:srgbClr val="FFFF00"/>
              </a:highlight>
            </a:endParaRPr>
          </a:p>
          <a:p>
            <a:endParaRPr lang="en-US" dirty="0">
              <a:highlight>
                <a:srgbClr val="FFFF00"/>
              </a:highlight>
              <a:latin typeface="+mn-lt"/>
              <a:ea typeface="Cambria" panose="02040503050406030204" pitchFamily="18" charset="0"/>
            </a:endParaRPr>
          </a:p>
          <a:p>
            <a:endParaRPr lang="en-US" sz="1400" dirty="0">
              <a:latin typeface="Cambria" panose="02040503050406030204" pitchFamily="18" charset="0"/>
              <a:ea typeface="Cambria" panose="02040503050406030204" pitchFamily="18" charset="0"/>
            </a:endParaRPr>
          </a:p>
          <a:p>
            <a:endParaRPr lang="en-US" dirty="0"/>
          </a:p>
        </p:txBody>
      </p:sp>
      <p:sp>
        <p:nvSpPr>
          <p:cNvPr id="4" name="Title 3">
            <a:extLst>
              <a:ext uri="{FF2B5EF4-FFF2-40B4-BE49-F238E27FC236}">
                <a16:creationId xmlns:a16="http://schemas.microsoft.com/office/drawing/2014/main" id="{4D97AE2B-B86A-4BBC-A1EC-4571FA34943E}"/>
              </a:ext>
            </a:extLst>
          </p:cNvPr>
          <p:cNvSpPr>
            <a:spLocks noGrp="1"/>
          </p:cNvSpPr>
          <p:nvPr>
            <p:ph type="title"/>
          </p:nvPr>
        </p:nvSpPr>
        <p:spPr/>
        <p:txBody>
          <a:bodyPr/>
          <a:lstStyle/>
          <a:p>
            <a:r>
              <a:rPr lang="en-US" dirty="0"/>
              <a:t>Wrap-up</a:t>
            </a:r>
          </a:p>
        </p:txBody>
      </p:sp>
    </p:spTree>
    <p:extLst>
      <p:ext uri="{BB962C8B-B14F-4D97-AF65-F5344CB8AC3E}">
        <p14:creationId xmlns:p14="http://schemas.microsoft.com/office/powerpoint/2010/main" val="32137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B8CCCD-248E-E31E-AB38-CED543B9CBFC}"/>
              </a:ext>
            </a:extLst>
          </p:cNvPr>
          <p:cNvSpPr>
            <a:spLocks noGrp="1"/>
          </p:cNvSpPr>
          <p:nvPr>
            <p:ph type="body" sz="quarter" idx="15"/>
          </p:nvPr>
        </p:nvSpPr>
        <p:spPr>
          <a:xfrm>
            <a:off x="2" y="1090800"/>
            <a:ext cx="11734798" cy="5331600"/>
          </a:xfrm>
        </p:spPr>
        <p:txBody>
          <a:bodyPr/>
          <a:lstStyle/>
          <a:p>
            <a:r>
              <a:rPr lang="en-US" dirty="0"/>
              <a:t>Next delete the lines we added to /</a:t>
            </a:r>
            <a:r>
              <a:rPr lang="en-US" dirty="0" err="1"/>
              <a:t>etc</a:t>
            </a:r>
            <a:r>
              <a:rPr lang="en-US" dirty="0"/>
              <a:t>/</a:t>
            </a:r>
            <a:r>
              <a:rPr lang="en-US" dirty="0" err="1"/>
              <a:t>rc.conf</a:t>
            </a:r>
            <a:r>
              <a:rPr lang="en-US" dirty="0"/>
              <a:t> and /</a:t>
            </a:r>
            <a:r>
              <a:rPr lang="en-US" dirty="0" err="1"/>
              <a:t>etc</a:t>
            </a:r>
            <a:r>
              <a:rPr lang="en-US" dirty="0"/>
              <a:t>/</a:t>
            </a:r>
            <a:r>
              <a:rPr lang="en-US" dirty="0" err="1"/>
              <a:t>pf.conf.d</a:t>
            </a:r>
            <a:r>
              <a:rPr lang="en-US" dirty="0"/>
              <a:t>/</a:t>
            </a:r>
            <a:r>
              <a:rPr lang="en-US" dirty="0" err="1"/>
              <a:t>bhf</a:t>
            </a:r>
            <a:endParaRPr lang="en-US" dirty="0"/>
          </a:p>
          <a:p>
            <a:r>
              <a:rPr lang="en-US" dirty="0"/>
              <a:t>Then enter the command</a:t>
            </a:r>
          </a:p>
          <a:p>
            <a:pPr marL="0" indent="0">
              <a:buNone/>
            </a:pPr>
            <a:r>
              <a:rPr lang="en-US" dirty="0"/>
              <a:t>	</a:t>
            </a:r>
            <a:r>
              <a:rPr lang="en-US" sz="1400" dirty="0" err="1">
                <a:highlight>
                  <a:srgbClr val="C0C0C0"/>
                </a:highlight>
                <a:latin typeface="Cambria" panose="02040503050406030204" pitchFamily="18" charset="0"/>
                <a:ea typeface="Cambria" panose="02040503050406030204" pitchFamily="18" charset="0"/>
              </a:rPr>
              <a:t>zfs</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destroy</a:t>
            </a:r>
            <a:r>
              <a:rPr lang="en-US" sz="1400" spc="300" dirty="0">
                <a:latin typeface="Cambria" panose="02040503050406030204" pitchFamily="18" charset="0"/>
                <a:ea typeface="Cambria" panose="02040503050406030204" pitchFamily="18" charset="0"/>
              </a:rPr>
              <a:t> </a:t>
            </a:r>
            <a:r>
              <a:rPr lang="en-US" sz="1400" dirty="0" err="1">
                <a:highlight>
                  <a:srgbClr val="C0C0C0"/>
                </a:highlight>
                <a:latin typeface="Cambria" panose="02040503050406030204" pitchFamily="18" charset="0"/>
                <a:ea typeface="Cambria" panose="02040503050406030204" pitchFamily="18" charset="0"/>
              </a:rPr>
              <a:t>zroot</a:t>
            </a:r>
            <a:r>
              <a:rPr lang="en-US" sz="1400" dirty="0">
                <a:highlight>
                  <a:srgbClr val="C0C0C0"/>
                </a:highlight>
                <a:latin typeface="Cambria" panose="02040503050406030204" pitchFamily="18" charset="0"/>
                <a:ea typeface="Cambria" panose="02040503050406030204" pitchFamily="18" charset="0"/>
              </a:rPr>
              <a:t>/Debian-vm_disk0</a:t>
            </a:r>
          </a:p>
          <a:p>
            <a:endParaRPr lang="en-US" dirty="0"/>
          </a:p>
        </p:txBody>
      </p:sp>
      <p:sp>
        <p:nvSpPr>
          <p:cNvPr id="4" name="Title 3">
            <a:extLst>
              <a:ext uri="{FF2B5EF4-FFF2-40B4-BE49-F238E27FC236}">
                <a16:creationId xmlns:a16="http://schemas.microsoft.com/office/drawing/2014/main" id="{B3970357-7DE5-FB97-43F9-A27EA832BCBA}"/>
              </a:ext>
            </a:extLst>
          </p:cNvPr>
          <p:cNvSpPr>
            <a:spLocks noGrp="1"/>
          </p:cNvSpPr>
          <p:nvPr>
            <p:ph type="title"/>
          </p:nvPr>
        </p:nvSpPr>
        <p:spPr/>
        <p:txBody>
          <a:bodyPr/>
          <a:lstStyle/>
          <a:p>
            <a:r>
              <a:rPr lang="en-US" dirty="0"/>
              <a:t>Wrap-up Cont.</a:t>
            </a:r>
          </a:p>
        </p:txBody>
      </p:sp>
    </p:spTree>
    <p:extLst>
      <p:ext uri="{BB962C8B-B14F-4D97-AF65-F5344CB8AC3E}">
        <p14:creationId xmlns:p14="http://schemas.microsoft.com/office/powerpoint/2010/main" val="1897142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F13D2F6C-9050-48A8-B351-552733455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6198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A77BFC-D2A3-4EE7-827E-41D6FD10E163}"/>
              </a:ext>
            </a:extLst>
          </p:cNvPr>
          <p:cNvSpPr>
            <a:spLocks noGrp="1"/>
          </p:cNvSpPr>
          <p:nvPr>
            <p:ph type="body" sz="quarter" idx="15"/>
          </p:nvPr>
        </p:nvSpPr>
        <p:spPr>
          <a:xfrm>
            <a:off x="2" y="1090800"/>
            <a:ext cx="9982198" cy="5331600"/>
          </a:xfrm>
        </p:spPr>
        <p:txBody>
          <a:bodyPr/>
          <a:lstStyle/>
          <a:p>
            <a:r>
              <a:rPr lang="en-US" dirty="0"/>
              <a:t>Activating a project onto Tc/BSD is no different than activating a project to a Windows system.</a:t>
            </a:r>
          </a:p>
          <a:p>
            <a:r>
              <a:rPr lang="en-US" dirty="0"/>
              <a:t>By default, only secure ADS is enabled on Tc/BSD</a:t>
            </a:r>
          </a:p>
        </p:txBody>
      </p:sp>
      <p:sp>
        <p:nvSpPr>
          <p:cNvPr id="4" name="Title 3">
            <a:extLst>
              <a:ext uri="{FF2B5EF4-FFF2-40B4-BE49-F238E27FC236}">
                <a16:creationId xmlns:a16="http://schemas.microsoft.com/office/drawing/2014/main" id="{ABF8BFB8-CB9A-42A1-8EFA-869E7D7D5B3F}"/>
              </a:ext>
            </a:extLst>
          </p:cNvPr>
          <p:cNvSpPr>
            <a:spLocks noGrp="1"/>
          </p:cNvSpPr>
          <p:nvPr>
            <p:ph type="title"/>
          </p:nvPr>
        </p:nvSpPr>
        <p:spPr/>
        <p:txBody>
          <a:bodyPr/>
          <a:lstStyle/>
          <a:p>
            <a:r>
              <a:rPr lang="en-US" dirty="0"/>
              <a:t>Activate and Run a </a:t>
            </a:r>
            <a:r>
              <a:rPr lang="en-US" dirty="0" err="1"/>
              <a:t>TwinCAT</a:t>
            </a:r>
            <a:r>
              <a:rPr lang="en-US" dirty="0"/>
              <a:t> project</a:t>
            </a:r>
          </a:p>
        </p:txBody>
      </p:sp>
    </p:spTree>
    <p:extLst>
      <p:ext uri="{BB962C8B-B14F-4D97-AF65-F5344CB8AC3E}">
        <p14:creationId xmlns:p14="http://schemas.microsoft.com/office/powerpoint/2010/main" val="65305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8FC684-EE37-4EAB-9174-402D3FE7D06B}"/>
              </a:ext>
            </a:extLst>
          </p:cNvPr>
          <p:cNvSpPr>
            <a:spLocks noGrp="1"/>
          </p:cNvSpPr>
          <p:nvPr>
            <p:ph type="body" sz="quarter" idx="15"/>
          </p:nvPr>
        </p:nvSpPr>
        <p:spPr>
          <a:xfrm>
            <a:off x="2" y="1090800"/>
            <a:ext cx="11734798" cy="5331600"/>
          </a:xfrm>
        </p:spPr>
        <p:txBody>
          <a:bodyPr/>
          <a:lstStyle/>
          <a:p>
            <a:r>
              <a:rPr lang="en-US" dirty="0" err="1">
                <a:latin typeface="+mn-lt"/>
                <a:ea typeface="Cambria" panose="02040503050406030204" pitchFamily="18" charset="0"/>
              </a:rPr>
              <a:t>bhyve</a:t>
            </a:r>
            <a:r>
              <a:rPr lang="en-US" dirty="0">
                <a:latin typeface="+mn-lt"/>
                <a:ea typeface="Cambria" panose="02040503050406030204" pitchFamily="18" charset="0"/>
              </a:rPr>
              <a:t> is not installed on </a:t>
            </a:r>
            <a:r>
              <a:rPr lang="en-US" dirty="0" err="1">
                <a:latin typeface="+mn-lt"/>
                <a:ea typeface="Cambria" panose="02040503050406030204" pitchFamily="18" charset="0"/>
              </a:rPr>
              <a:t>Tc?BSD</a:t>
            </a:r>
            <a:r>
              <a:rPr lang="en-US" dirty="0">
                <a:latin typeface="+mn-lt"/>
                <a:ea typeface="Cambria" panose="02040503050406030204" pitchFamily="18" charset="0"/>
              </a:rPr>
              <a:t> by default and can be downloaded from the Tc/BSD repository as part of a package.</a:t>
            </a:r>
          </a:p>
          <a:p>
            <a:pPr lvl="1"/>
            <a:r>
              <a:rPr lang="en-US" sz="1400" dirty="0" err="1">
                <a:highlight>
                  <a:srgbClr val="C0C0C0"/>
                </a:highlight>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pkg</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update</a:t>
            </a:r>
          </a:p>
          <a:p>
            <a:pPr lvl="1"/>
            <a:r>
              <a:rPr lang="en-US" sz="1400" dirty="0" err="1">
                <a:highlight>
                  <a:srgbClr val="C0C0C0"/>
                </a:highlight>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pkg</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install</a:t>
            </a:r>
            <a:r>
              <a:rPr lang="en-US" sz="1400" spc="300" dirty="0">
                <a:latin typeface="Cambria" panose="02040503050406030204" pitchFamily="18" charset="0"/>
                <a:ea typeface="Cambria" panose="02040503050406030204" pitchFamily="18" charset="0"/>
              </a:rPr>
              <a:t> </a:t>
            </a:r>
            <a:r>
              <a:rPr lang="en-US" sz="1400" dirty="0">
                <a:highlight>
                  <a:srgbClr val="FFFF00"/>
                </a:highlight>
                <a:latin typeface="Cambria" panose="02040503050406030204" pitchFamily="18" charset="0"/>
                <a:ea typeface="Cambria" panose="02040503050406030204" pitchFamily="18" charset="0"/>
              </a:rPr>
              <a:t>uefi-edk2-bhyve-bhf</a:t>
            </a:r>
          </a:p>
        </p:txBody>
      </p:sp>
      <p:sp>
        <p:nvSpPr>
          <p:cNvPr id="4" name="Title 3">
            <a:extLst>
              <a:ext uri="{FF2B5EF4-FFF2-40B4-BE49-F238E27FC236}">
                <a16:creationId xmlns:a16="http://schemas.microsoft.com/office/drawing/2014/main" id="{62D3DAC7-4ABB-40E4-8647-E3FA20CEB0F3}"/>
              </a:ext>
            </a:extLst>
          </p:cNvPr>
          <p:cNvSpPr>
            <a:spLocks noGrp="1"/>
          </p:cNvSpPr>
          <p:nvPr>
            <p:ph type="title"/>
          </p:nvPr>
        </p:nvSpPr>
        <p:spPr/>
        <p:txBody>
          <a:bodyPr/>
          <a:lstStyle/>
          <a:p>
            <a:r>
              <a:rPr lang="en-US" dirty="0"/>
              <a:t>Install </a:t>
            </a:r>
            <a:r>
              <a:rPr lang="en-US" dirty="0" err="1"/>
              <a:t>Bhyve</a:t>
            </a:r>
            <a:r>
              <a:rPr lang="en-US" dirty="0"/>
              <a:t> using the pkg service</a:t>
            </a:r>
          </a:p>
        </p:txBody>
      </p:sp>
    </p:spTree>
    <p:extLst>
      <p:ext uri="{BB962C8B-B14F-4D97-AF65-F5344CB8AC3E}">
        <p14:creationId xmlns:p14="http://schemas.microsoft.com/office/powerpoint/2010/main" val="24596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5128164-4A71-4DD6-BF19-81A5E007386E}"/>
              </a:ext>
            </a:extLst>
          </p:cNvPr>
          <p:cNvSpPr>
            <a:spLocks noGrp="1"/>
          </p:cNvSpPr>
          <p:nvPr>
            <p:ph type="body" sz="quarter" idx="15"/>
          </p:nvPr>
        </p:nvSpPr>
        <p:spPr>
          <a:xfrm>
            <a:off x="2" y="1090800"/>
            <a:ext cx="11810998" cy="5331600"/>
          </a:xfrm>
        </p:spPr>
        <p:txBody>
          <a:bodyPr/>
          <a:lstStyle/>
          <a:p>
            <a:pPr marL="457200" indent="-457200" rtl="0" fontAlgn="ctr">
              <a:spcBef>
                <a:spcPts val="0"/>
              </a:spcBef>
              <a:spcAft>
                <a:spcPts val="0"/>
              </a:spcAft>
              <a:buFont typeface="+mj-lt"/>
              <a:buAutoNum type="arabicPeriod"/>
            </a:pPr>
            <a:r>
              <a:rPr lang="en-US" dirty="0">
                <a:effectLst/>
                <a:latin typeface="+mn-lt"/>
              </a:rPr>
              <a:t>Create directory for </a:t>
            </a:r>
            <a:r>
              <a:rPr lang="en-US" dirty="0" err="1">
                <a:effectLst/>
                <a:latin typeface="+mn-lt"/>
              </a:rPr>
              <a:t>vm</a:t>
            </a:r>
            <a:r>
              <a:rPr lang="en-US" dirty="0">
                <a:effectLst/>
                <a:latin typeface="+mn-lt"/>
              </a:rPr>
              <a:t> files</a:t>
            </a:r>
          </a:p>
          <a:p>
            <a:pPr marL="819150" lvl="1" indent="-457200" fontAlgn="ctr">
              <a:spcBef>
                <a:spcPts val="0"/>
              </a:spcBef>
              <a:buFont typeface="+mj-lt"/>
              <a:buAutoNum type="arabicPeriod"/>
            </a:pPr>
            <a:r>
              <a:rPr lang="en-US" sz="1400" dirty="0">
                <a:effectLst/>
                <a:highlight>
                  <a:srgbClr val="C0C0C0"/>
                </a:highlight>
                <a:latin typeface="Cambria" panose="02040503050406030204" pitchFamily="18" charset="0"/>
                <a:ea typeface="Cambria" panose="02040503050406030204" pitchFamily="18" charset="0"/>
              </a:rPr>
              <a:t>doas</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FF00"/>
                </a:highlight>
                <a:latin typeface="Cambria" panose="02040503050406030204" pitchFamily="18" charset="0"/>
                <a:ea typeface="Cambria" panose="02040503050406030204" pitchFamily="18" charset="0"/>
              </a:rPr>
              <a:t>mkdir</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$home/</a:t>
            </a:r>
            <a:r>
              <a:rPr lang="en-US" sz="1400" dirty="0" err="1">
                <a:effectLst/>
                <a:highlight>
                  <a:srgbClr val="C0C0C0"/>
                </a:highlight>
                <a:latin typeface="Cambria" panose="02040503050406030204" pitchFamily="18" charset="0"/>
                <a:ea typeface="Cambria" panose="02040503050406030204" pitchFamily="18" charset="0"/>
              </a:rPr>
              <a:t>vms</a:t>
            </a:r>
            <a:endParaRPr lang="en-US" sz="1400" dirty="0">
              <a:effectLst/>
              <a:highlight>
                <a:srgbClr val="C0C0C0"/>
              </a:highlight>
              <a:latin typeface="Cambria" panose="02040503050406030204" pitchFamily="18" charset="0"/>
              <a:ea typeface="Cambria" panose="02040503050406030204" pitchFamily="18" charset="0"/>
            </a:endParaRPr>
          </a:p>
          <a:p>
            <a:pPr marL="819150" lvl="1" indent="-457200" fontAlgn="ctr">
              <a:spcBef>
                <a:spcPts val="0"/>
              </a:spcBef>
              <a:buFont typeface="+mj-lt"/>
              <a:buAutoNum type="arabicPeriod"/>
            </a:pPr>
            <a:r>
              <a:rPr lang="en-US" sz="1400" dirty="0">
                <a:highlight>
                  <a:srgbClr val="C0C0C0"/>
                </a:highlight>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FF00"/>
                </a:highlight>
                <a:latin typeface="Cambria" panose="02040503050406030204" pitchFamily="18" charset="0"/>
                <a:ea typeface="Cambria" panose="02040503050406030204" pitchFamily="18" charset="0"/>
              </a:rPr>
              <a:t>mkdir</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$home/</a:t>
            </a:r>
            <a:r>
              <a:rPr lang="en-US" sz="1400" dirty="0" err="1">
                <a:highlight>
                  <a:srgbClr val="C0C0C0"/>
                </a:highlight>
                <a:latin typeface="Cambria" panose="02040503050406030204" pitchFamily="18" charset="0"/>
                <a:ea typeface="Cambria" panose="02040503050406030204" pitchFamily="18" charset="0"/>
              </a:rPr>
              <a:t>vms</a:t>
            </a:r>
            <a:r>
              <a:rPr lang="en-US" sz="1400" dirty="0">
                <a:highlight>
                  <a:srgbClr val="C0C0C0"/>
                </a:highlight>
                <a:latin typeface="Cambria" panose="02040503050406030204" pitchFamily="18" charset="0"/>
                <a:ea typeface="Cambria" panose="02040503050406030204" pitchFamily="18" charset="0"/>
              </a:rPr>
              <a:t>/</a:t>
            </a:r>
            <a:r>
              <a:rPr lang="en-US" sz="1400" dirty="0" err="1">
                <a:highlight>
                  <a:srgbClr val="C0C0C0"/>
                </a:highlight>
                <a:latin typeface="Cambria" panose="02040503050406030204" pitchFamily="18" charset="0"/>
                <a:ea typeface="Cambria" panose="02040503050406030204" pitchFamily="18" charset="0"/>
              </a:rPr>
              <a:t>debian</a:t>
            </a:r>
            <a:endParaRPr lang="en-US" sz="1400" dirty="0">
              <a:effectLst/>
              <a:highlight>
                <a:srgbClr val="C0C0C0"/>
              </a:highlight>
              <a:latin typeface="Cambria" panose="02040503050406030204" pitchFamily="18" charset="0"/>
              <a:ea typeface="Cambria" panose="02040503050406030204" pitchFamily="18" charset="0"/>
            </a:endParaRPr>
          </a:p>
          <a:p>
            <a:pPr marL="457200" indent="-457200" rtl="0" fontAlgn="ctr">
              <a:spcBef>
                <a:spcPts val="0"/>
              </a:spcBef>
              <a:spcAft>
                <a:spcPts val="0"/>
              </a:spcAft>
              <a:buFont typeface="+mj-lt"/>
              <a:buAutoNum type="arabicPeriod"/>
            </a:pPr>
            <a:r>
              <a:rPr lang="en-US" dirty="0">
                <a:effectLst/>
                <a:latin typeface="+mn-lt"/>
              </a:rPr>
              <a:t>Download the iso file from Debian’s network</a:t>
            </a:r>
          </a:p>
          <a:p>
            <a:pPr marL="703262" lvl="1" indent="-342900" fontAlgn="ctr">
              <a:spcBef>
                <a:spcPts val="0"/>
              </a:spcBef>
              <a:buFont typeface="+mj-lt"/>
              <a:buAutoNum type="arabicPeriod"/>
            </a:pPr>
            <a:r>
              <a:rPr lang="en-US" sz="1400" dirty="0">
                <a:effectLst/>
                <a:highlight>
                  <a:srgbClr val="C0C0C0"/>
                </a:highlight>
                <a:latin typeface="Cambria" panose="02040503050406030204" pitchFamily="18" charset="0"/>
                <a:ea typeface="Cambria" panose="02040503050406030204" pitchFamily="18" charset="0"/>
              </a:rPr>
              <a:t>doas</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fetch</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“$HOME/</a:t>
            </a:r>
            <a:r>
              <a:rPr lang="en-US" sz="1400" dirty="0" err="1">
                <a:effectLst/>
                <a:highlight>
                  <a:srgbClr val="FFFF00"/>
                </a:highlight>
                <a:latin typeface="Cambria" panose="02040503050406030204" pitchFamily="18" charset="0"/>
                <a:ea typeface="Cambria" panose="02040503050406030204" pitchFamily="18" charset="0"/>
              </a:rPr>
              <a:t>vms</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debian</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debian-installer.iso</a:t>
            </a:r>
            <a:r>
              <a:rPr lang="en-US" sz="1400" dirty="0">
                <a:effectLst/>
                <a:highlight>
                  <a:srgbClr val="FFFF00"/>
                </a:highlight>
                <a:latin typeface="Cambria" panose="02040503050406030204" pitchFamily="18" charset="0"/>
                <a:ea typeface="Cambria" panose="02040503050406030204" pitchFamily="18" charset="0"/>
              </a:rPr>
              <a:t>"</a:t>
            </a:r>
            <a:r>
              <a:rPr lang="en-US" sz="1400" dirty="0">
                <a:effectLst/>
                <a:latin typeface="Cambria" panose="02040503050406030204" pitchFamily="18" charset="0"/>
                <a:ea typeface="Cambria" panose="02040503050406030204" pitchFamily="18" charset="0"/>
              </a:rPr>
              <a:t> </a:t>
            </a:r>
          </a:p>
          <a:p>
            <a:pPr marL="360362" lvl="1" indent="0" fontAlgn="ctr">
              <a:spcBef>
                <a:spcPts val="0"/>
              </a:spcBef>
              <a:buNone/>
            </a:pPr>
            <a:r>
              <a:rPr lang="en-US" sz="1400" dirty="0">
                <a:effectLst/>
                <a:highlight>
                  <a:srgbClr val="C0C0C0"/>
                </a:highlight>
                <a:latin typeface="Cambria" panose="02040503050406030204" pitchFamily="18" charset="0"/>
                <a:ea typeface="Cambria" panose="02040503050406030204" pitchFamily="18" charset="0"/>
              </a:rPr>
              <a:t>https://cdimage.debian.org/debian-cd/current/amd64/iso-cd/debian-11.3.0-amd64-netinst.iso</a:t>
            </a: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341312" indent="-342900" fontAlgn="ctr">
              <a:spcBef>
                <a:spcPts val="0"/>
              </a:spcBef>
              <a:buFont typeface="+mj-lt"/>
              <a:buAutoNum type="arabicPeriod"/>
            </a:pPr>
            <a:r>
              <a:rPr lang="en-US" dirty="0">
                <a:effectLst/>
                <a:latin typeface="+mn-lt"/>
              </a:rPr>
              <a:t>Create the virtual disk image file</a:t>
            </a:r>
          </a:p>
          <a:p>
            <a:pPr marL="817562" lvl="1" indent="-457200" fontAlgn="ctr">
              <a:spcBef>
                <a:spcPts val="0"/>
              </a:spcBef>
              <a:buFont typeface="+mj-lt"/>
              <a:buAutoNum type="arabicPeriod"/>
            </a:pPr>
            <a:r>
              <a:rPr lang="en-US" sz="1400" dirty="0" err="1">
                <a:effectLst/>
                <a:highlight>
                  <a:srgbClr val="C0C0C0"/>
                </a:highlight>
                <a:latin typeface="Cambria" panose="02040503050406030204" pitchFamily="18" charset="0"/>
                <a:ea typeface="Cambria" panose="02040503050406030204" pitchFamily="18" charset="0"/>
              </a:rPr>
              <a:t>doas</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FF00"/>
                </a:highlight>
                <a:latin typeface="Cambria" panose="02040503050406030204" pitchFamily="18" charset="0"/>
                <a:ea typeface="Cambria" panose="02040503050406030204" pitchFamily="18" charset="0"/>
              </a:rPr>
              <a:t>zfs</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create</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-V</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10G</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C0C0C0"/>
                </a:highlight>
                <a:latin typeface="Cambria" panose="02040503050406030204" pitchFamily="18" charset="0"/>
                <a:ea typeface="Cambria" panose="02040503050406030204" pitchFamily="18" charset="0"/>
              </a:rPr>
              <a:t>volmode</a:t>
            </a:r>
            <a:r>
              <a:rPr lang="en-US" sz="1400" dirty="0">
                <a:effectLst/>
                <a:highlight>
                  <a:srgbClr val="C0C0C0"/>
                </a:highlight>
                <a:latin typeface="Cambria" panose="02040503050406030204" pitchFamily="18" charset="0"/>
                <a:ea typeface="Cambria" panose="02040503050406030204" pitchFamily="18" charset="0"/>
              </a:rPr>
              <a:t>=dev</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t>
            </a:r>
            <a:r>
              <a:rPr lang="en-US" sz="1400" dirty="0" err="1">
                <a:effectLst/>
                <a:highlight>
                  <a:srgbClr val="FFFF00"/>
                </a:highlight>
                <a:latin typeface="Cambria" panose="02040503050406030204" pitchFamily="18" charset="0"/>
                <a:ea typeface="Cambria" panose="02040503050406030204" pitchFamily="18" charset="0"/>
              </a:rPr>
              <a:t>zroot</a:t>
            </a:r>
            <a:r>
              <a:rPr lang="en-US" sz="1400" dirty="0">
                <a:effectLst/>
                <a:highlight>
                  <a:srgbClr val="FFFF00"/>
                </a:highlight>
                <a:latin typeface="Cambria" panose="02040503050406030204" pitchFamily="18" charset="0"/>
                <a:ea typeface="Cambria" panose="02040503050406030204" pitchFamily="18" charset="0"/>
              </a:rPr>
              <a:t>/debian-vm_disk0”</a:t>
            </a:r>
            <a:endParaRPr lang="en-US" sz="1400" dirty="0">
              <a:highlight>
                <a:srgbClr val="FFFF00"/>
              </a:highlight>
              <a:latin typeface="Cambria" panose="02040503050406030204" pitchFamily="18" charset="0"/>
              <a:ea typeface="Cambria" panose="02040503050406030204" pitchFamily="18" charset="0"/>
            </a:endParaRPr>
          </a:p>
          <a:p>
            <a:pPr lvl="1" fontAlgn="ctr">
              <a:spcBef>
                <a:spcPts val="0"/>
              </a:spcBef>
              <a:buFont typeface="Arial" panose="020B0604020202020204" pitchFamily="34" charset="0"/>
              <a:buChar char="•"/>
            </a:pPr>
            <a:endParaRPr lang="en-US" dirty="0">
              <a:effectLst/>
              <a:latin typeface="+mn-lt"/>
            </a:endParaRPr>
          </a:p>
          <a:p>
            <a:pPr fontAlgn="ctr">
              <a:spcBef>
                <a:spcPts val="0"/>
              </a:spcBef>
              <a:buFont typeface="Arial" panose="020B0604020202020204" pitchFamily="34" charset="0"/>
              <a:buChar char="•"/>
            </a:pPr>
            <a:endParaRPr lang="en-US" dirty="0">
              <a:effectLst/>
              <a:latin typeface="+mn-lt"/>
            </a:endParaRPr>
          </a:p>
        </p:txBody>
      </p:sp>
      <p:sp>
        <p:nvSpPr>
          <p:cNvPr id="5" name="Title 4">
            <a:extLst>
              <a:ext uri="{FF2B5EF4-FFF2-40B4-BE49-F238E27FC236}">
                <a16:creationId xmlns:a16="http://schemas.microsoft.com/office/drawing/2014/main" id="{7BB0BDC6-AB29-4139-A506-FCFE39D1E5D1}"/>
              </a:ext>
            </a:extLst>
          </p:cNvPr>
          <p:cNvSpPr>
            <a:spLocks noGrp="1"/>
          </p:cNvSpPr>
          <p:nvPr>
            <p:ph type="title"/>
          </p:nvPr>
        </p:nvSpPr>
        <p:spPr/>
        <p:txBody>
          <a:bodyPr/>
          <a:lstStyle/>
          <a:p>
            <a:r>
              <a:rPr lang="en-US" dirty="0"/>
              <a:t>Downloading the </a:t>
            </a:r>
            <a:r>
              <a:rPr lang="en-US" dirty="0" err="1"/>
              <a:t>Debain</a:t>
            </a:r>
            <a:r>
              <a:rPr lang="en-US" dirty="0"/>
              <a:t> Installation Disk</a:t>
            </a:r>
          </a:p>
        </p:txBody>
      </p:sp>
      <p:pic>
        <p:nvPicPr>
          <p:cNvPr id="9" name="Picture 8">
            <a:extLst>
              <a:ext uri="{FF2B5EF4-FFF2-40B4-BE49-F238E27FC236}">
                <a16:creationId xmlns:a16="http://schemas.microsoft.com/office/drawing/2014/main" id="{8379EF8F-228E-47BF-97A3-65E559D5411D}"/>
              </a:ext>
            </a:extLst>
          </p:cNvPr>
          <p:cNvPicPr>
            <a:picLocks noChangeAspect="1"/>
          </p:cNvPicPr>
          <p:nvPr/>
        </p:nvPicPr>
        <p:blipFill>
          <a:blip r:embed="rId3"/>
          <a:stretch>
            <a:fillRect/>
          </a:stretch>
        </p:blipFill>
        <p:spPr>
          <a:xfrm>
            <a:off x="1067584" y="5105400"/>
            <a:ext cx="5028416" cy="821694"/>
          </a:xfrm>
          <a:prstGeom prst="rect">
            <a:avLst/>
          </a:prstGeom>
        </p:spPr>
      </p:pic>
      <p:pic>
        <p:nvPicPr>
          <p:cNvPr id="15" name="Picture 14">
            <a:extLst>
              <a:ext uri="{FF2B5EF4-FFF2-40B4-BE49-F238E27FC236}">
                <a16:creationId xmlns:a16="http://schemas.microsoft.com/office/drawing/2014/main" id="{38F46EA0-4ADA-49C4-8E7A-8FC027C26B85}"/>
              </a:ext>
            </a:extLst>
          </p:cNvPr>
          <p:cNvPicPr>
            <a:picLocks noChangeAspect="1"/>
          </p:cNvPicPr>
          <p:nvPr/>
        </p:nvPicPr>
        <p:blipFill>
          <a:blip r:embed="rId4"/>
          <a:stretch>
            <a:fillRect/>
          </a:stretch>
        </p:blipFill>
        <p:spPr>
          <a:xfrm>
            <a:off x="6477000" y="2895600"/>
            <a:ext cx="5238490" cy="2704010"/>
          </a:xfrm>
          <a:prstGeom prst="rect">
            <a:avLst/>
          </a:prstGeom>
        </p:spPr>
      </p:pic>
    </p:spTree>
    <p:extLst>
      <p:ext uri="{BB962C8B-B14F-4D97-AF65-F5344CB8AC3E}">
        <p14:creationId xmlns:p14="http://schemas.microsoft.com/office/powerpoint/2010/main" val="1392441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AA499BBE-6144-41B9-84AE-BEBFB9706148}"/>
              </a:ext>
            </a:extLst>
          </p:cNvPr>
          <p:cNvPicPr>
            <a:picLocks noGrp="1" noChangeAspect="1"/>
          </p:cNvPicPr>
          <p:nvPr>
            <p:ph type="pic" sz="quarter" idx="14"/>
          </p:nvPr>
        </p:nvPicPr>
        <p:blipFill rotWithShape="1">
          <a:blip r:embed="rId2"/>
          <a:srcRect l="-112" r="18642"/>
          <a:stretch/>
        </p:blipFill>
        <p:spPr>
          <a:xfrm>
            <a:off x="6629400" y="1524000"/>
            <a:ext cx="5031600" cy="3965659"/>
          </a:xfrm>
        </p:spPr>
      </p:pic>
      <p:sp>
        <p:nvSpPr>
          <p:cNvPr id="3" name="Text Placeholder 2">
            <a:extLst>
              <a:ext uri="{FF2B5EF4-FFF2-40B4-BE49-F238E27FC236}">
                <a16:creationId xmlns:a16="http://schemas.microsoft.com/office/drawing/2014/main" id="{B948023A-A082-4584-977C-2C0A22677D0B}"/>
              </a:ext>
            </a:extLst>
          </p:cNvPr>
          <p:cNvSpPr>
            <a:spLocks noGrp="1"/>
          </p:cNvSpPr>
          <p:nvPr>
            <p:ph type="body" sz="quarter" idx="15"/>
          </p:nvPr>
        </p:nvSpPr>
        <p:spPr/>
        <p:txBody>
          <a:bodyPr/>
          <a:lstStyle/>
          <a:p>
            <a:pPr>
              <a:buFont typeface="Wingdings" panose="05000000000000000000" pitchFamily="2" charset="2"/>
              <a:buChar char="Ø"/>
            </a:pPr>
            <a:r>
              <a:rPr lang="en-US" dirty="0"/>
              <a:t>We will need to create a bridge between the guest </a:t>
            </a:r>
            <a:r>
              <a:rPr lang="en-US" dirty="0" err="1"/>
              <a:t>vm</a:t>
            </a:r>
            <a:r>
              <a:rPr lang="en-US" dirty="0"/>
              <a:t> and the host computer to allow network communication to the guest.</a:t>
            </a:r>
          </a:p>
          <a:p>
            <a:pPr>
              <a:buFont typeface="Wingdings" panose="05000000000000000000" pitchFamily="2" charset="2"/>
              <a:buChar char="Ø"/>
            </a:pPr>
            <a:r>
              <a:rPr lang="en-US" dirty="0"/>
              <a:t>First, we need to know the name of the port we are using</a:t>
            </a:r>
          </a:p>
          <a:p>
            <a:pPr marL="819150" lvl="1" indent="-457200">
              <a:buFont typeface="Wingdings" panose="05000000000000000000" pitchFamily="2" charset="2"/>
              <a:buChar char="Ø"/>
            </a:pPr>
            <a:r>
              <a:rPr lang="en-US" sz="1800" dirty="0">
                <a:latin typeface="+mn-lt"/>
                <a:ea typeface="Cambria" panose="02040503050406030204" pitchFamily="18" charset="0"/>
              </a:rPr>
              <a:t>Enter: </a:t>
            </a:r>
            <a:r>
              <a:rPr lang="en-US" sz="1400" dirty="0" err="1">
                <a:highlight>
                  <a:srgbClr val="FFFF00"/>
                </a:highlight>
                <a:latin typeface="Cambria" panose="02040503050406030204" pitchFamily="18" charset="0"/>
                <a:ea typeface="Cambria" panose="02040503050406030204" pitchFamily="18" charset="0"/>
              </a:rPr>
              <a:t>ifconfig</a:t>
            </a:r>
            <a:endParaRPr lang="en-US" sz="1800" dirty="0">
              <a:highlight>
                <a:srgbClr val="FFFF00"/>
              </a:highlight>
              <a:latin typeface="Cambria" panose="02040503050406030204" pitchFamily="18" charset="0"/>
              <a:ea typeface="Cambria" panose="02040503050406030204" pitchFamily="18" charset="0"/>
            </a:endParaRPr>
          </a:p>
          <a:p>
            <a:pPr lvl="1">
              <a:buFont typeface="Wingdings" panose="05000000000000000000" pitchFamily="2" charset="2"/>
              <a:buChar char="Ø"/>
            </a:pPr>
            <a:r>
              <a:rPr lang="en-US" sz="1800" dirty="0"/>
              <a:t>Find the adapter name that has the “</a:t>
            </a:r>
            <a:r>
              <a:rPr lang="en-US" sz="1800" dirty="0" err="1"/>
              <a:t>inet</a:t>
            </a:r>
            <a:r>
              <a:rPr lang="en-US" sz="1800" dirty="0"/>
              <a:t>” field.</a:t>
            </a:r>
          </a:p>
          <a:p>
            <a:pPr lvl="1">
              <a:buFont typeface="Wingdings" panose="05000000000000000000" pitchFamily="2" charset="2"/>
              <a:buChar char="Ø"/>
            </a:pPr>
            <a:r>
              <a:rPr lang="en-US" sz="1800" dirty="0"/>
              <a:t>It should be em0/1 or igb0/1. Write it down or make a note.</a:t>
            </a:r>
          </a:p>
          <a:p>
            <a:endParaRPr lang="en-US" dirty="0"/>
          </a:p>
          <a:p>
            <a:pPr lvl="1"/>
            <a:endParaRPr lang="en-US" dirty="0"/>
          </a:p>
          <a:p>
            <a:endParaRPr lang="en-US" dirty="0"/>
          </a:p>
        </p:txBody>
      </p:sp>
      <p:sp>
        <p:nvSpPr>
          <p:cNvPr id="4" name="Title 3">
            <a:extLst>
              <a:ext uri="{FF2B5EF4-FFF2-40B4-BE49-F238E27FC236}">
                <a16:creationId xmlns:a16="http://schemas.microsoft.com/office/drawing/2014/main" id="{0E23D55A-E9CF-4CA6-B383-B5C0F273F7BA}"/>
              </a:ext>
            </a:extLst>
          </p:cNvPr>
          <p:cNvSpPr>
            <a:spLocks noGrp="1"/>
          </p:cNvSpPr>
          <p:nvPr>
            <p:ph type="title"/>
          </p:nvPr>
        </p:nvSpPr>
        <p:spPr/>
        <p:txBody>
          <a:bodyPr/>
          <a:lstStyle/>
          <a:p>
            <a:r>
              <a:rPr lang="en-US" dirty="0"/>
              <a:t>Set up the Network Configuration </a:t>
            </a:r>
          </a:p>
        </p:txBody>
      </p:sp>
    </p:spTree>
    <p:extLst>
      <p:ext uri="{BB962C8B-B14F-4D97-AF65-F5344CB8AC3E}">
        <p14:creationId xmlns:p14="http://schemas.microsoft.com/office/powerpoint/2010/main" val="754007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6268CE-4492-4771-B525-D942FD1D4C77}"/>
              </a:ext>
            </a:extLst>
          </p:cNvPr>
          <p:cNvSpPr>
            <a:spLocks noGrp="1"/>
          </p:cNvSpPr>
          <p:nvPr>
            <p:ph type="body" sz="quarter" idx="15"/>
          </p:nvPr>
        </p:nvSpPr>
        <p:spPr>
          <a:xfrm>
            <a:off x="2" y="1090800"/>
            <a:ext cx="9372598" cy="5331600"/>
          </a:xfrm>
        </p:spPr>
        <p:txBody>
          <a:bodyPr/>
          <a:lstStyle/>
          <a:p>
            <a:pPr marL="0" indent="0">
              <a:buNone/>
            </a:pPr>
            <a:r>
              <a:rPr lang="en-US" dirty="0"/>
              <a:t>To create the bridge and have it persist between power cycles of the system, we will add it to the </a:t>
            </a:r>
            <a:r>
              <a:rPr lang="en-US" dirty="0" err="1"/>
              <a:t>rc.conf</a:t>
            </a:r>
            <a:r>
              <a:rPr lang="en-US" dirty="0"/>
              <a:t> file.</a:t>
            </a:r>
          </a:p>
          <a:p>
            <a:pPr marL="457200" indent="-457200">
              <a:buFont typeface="Wingdings" panose="05000000000000000000" pitchFamily="2" charset="2"/>
              <a:buChar char="Ø"/>
            </a:pPr>
            <a:r>
              <a:rPr lang="en-US" sz="1400" dirty="0" err="1">
                <a:highlight>
                  <a:srgbClr val="C0C0C0"/>
                </a:highlight>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FF00"/>
                </a:highlight>
                <a:latin typeface="Cambria" panose="02040503050406030204" pitchFamily="18" charset="0"/>
                <a:ea typeface="Cambria" panose="02040503050406030204" pitchFamily="18" charset="0"/>
              </a:rPr>
              <a:t>ee</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a:t>
            </a:r>
            <a:r>
              <a:rPr lang="en-US" sz="1400" dirty="0" err="1">
                <a:highlight>
                  <a:srgbClr val="C0C0C0"/>
                </a:highlight>
                <a:latin typeface="Cambria" panose="02040503050406030204" pitchFamily="18" charset="0"/>
                <a:ea typeface="Cambria" panose="02040503050406030204" pitchFamily="18" charset="0"/>
              </a:rPr>
              <a:t>etc</a:t>
            </a:r>
            <a:r>
              <a:rPr lang="en-US" sz="1400" dirty="0">
                <a:highlight>
                  <a:srgbClr val="C0C0C0"/>
                </a:highlight>
                <a:latin typeface="Cambria" panose="02040503050406030204" pitchFamily="18" charset="0"/>
                <a:ea typeface="Cambria" panose="02040503050406030204" pitchFamily="18" charset="0"/>
              </a:rPr>
              <a:t>/</a:t>
            </a:r>
            <a:r>
              <a:rPr lang="en-US" sz="1400" dirty="0" err="1">
                <a:highlight>
                  <a:srgbClr val="C0C0C0"/>
                </a:highlight>
                <a:latin typeface="Cambria" panose="02040503050406030204" pitchFamily="18" charset="0"/>
                <a:ea typeface="Cambria" panose="02040503050406030204" pitchFamily="18" charset="0"/>
              </a:rPr>
              <a:t>rc.conf</a:t>
            </a:r>
            <a:endParaRPr lang="en-US" sz="1400" dirty="0">
              <a:highlight>
                <a:srgbClr val="C0C0C0"/>
              </a:highlight>
              <a:latin typeface="Cambria" panose="02040503050406030204" pitchFamily="18" charset="0"/>
              <a:ea typeface="Cambria" panose="02040503050406030204" pitchFamily="18" charset="0"/>
            </a:endParaRPr>
          </a:p>
          <a:p>
            <a:pPr marL="457200" indent="-457200">
              <a:buFont typeface="Wingdings" panose="05000000000000000000" pitchFamily="2" charset="2"/>
              <a:buChar char="Ø"/>
            </a:pPr>
            <a:r>
              <a:rPr lang="en-US" dirty="0"/>
              <a:t>Add the following lines to the file:</a:t>
            </a:r>
          </a:p>
          <a:p>
            <a:pPr marL="819150" lvl="1" indent="-457200">
              <a:buFont typeface="Wingdings" panose="05000000000000000000" pitchFamily="2" charset="2"/>
              <a:buChar char="Ø"/>
            </a:pPr>
            <a:r>
              <a:rPr lang="en-US" dirty="0" err="1"/>
              <a:t>cloned_interfaces</a:t>
            </a:r>
            <a:r>
              <a:rPr lang="en-US" dirty="0"/>
              <a:t>=“bridge0”</a:t>
            </a:r>
          </a:p>
          <a:p>
            <a:pPr marL="457200" indent="-457200">
              <a:buFont typeface="Wingdings" panose="05000000000000000000" pitchFamily="2" charset="2"/>
              <a:buChar char="Ø"/>
            </a:pPr>
            <a:r>
              <a:rPr lang="en-US" dirty="0"/>
              <a:t>ifconfig_bridge0=“</a:t>
            </a:r>
            <a:r>
              <a:rPr lang="en-US" dirty="0" err="1"/>
              <a:t>inet</a:t>
            </a:r>
            <a:r>
              <a:rPr lang="en-US" dirty="0"/>
              <a:t> &lt;</a:t>
            </a:r>
            <a:r>
              <a:rPr lang="en-US" dirty="0" err="1"/>
              <a:t>ip</a:t>
            </a:r>
            <a:r>
              <a:rPr lang="en-US" dirty="0"/>
              <a:t> address&gt; netmask 255.255.255.0”</a:t>
            </a:r>
          </a:p>
          <a:p>
            <a:pPr marL="457200" indent="-457200">
              <a:buFont typeface="Wingdings" panose="05000000000000000000" pitchFamily="2" charset="2"/>
              <a:buChar char="Ø"/>
            </a:pPr>
            <a:r>
              <a:rPr lang="en-US" dirty="0"/>
              <a:t>Press Esc then ‘a’ to exit, and ‘a’ again to save changes.</a:t>
            </a:r>
          </a:p>
          <a:p>
            <a:pPr marL="819150" lvl="1" indent="-457200">
              <a:buFont typeface="+mj-lt"/>
              <a:buAutoNum type="arabicPeriod"/>
            </a:pPr>
            <a:endParaRPr lang="en-US" dirty="0"/>
          </a:p>
          <a:p>
            <a:endParaRPr lang="en-US" dirty="0"/>
          </a:p>
        </p:txBody>
      </p:sp>
      <p:sp>
        <p:nvSpPr>
          <p:cNvPr id="4" name="Title 3">
            <a:extLst>
              <a:ext uri="{FF2B5EF4-FFF2-40B4-BE49-F238E27FC236}">
                <a16:creationId xmlns:a16="http://schemas.microsoft.com/office/drawing/2014/main" id="{9F9A5D65-F659-4B47-9BDE-C5B54BAFD573}"/>
              </a:ext>
            </a:extLst>
          </p:cNvPr>
          <p:cNvSpPr>
            <a:spLocks noGrp="1"/>
          </p:cNvSpPr>
          <p:nvPr>
            <p:ph type="title"/>
          </p:nvPr>
        </p:nvSpPr>
        <p:spPr/>
        <p:txBody>
          <a:bodyPr/>
          <a:lstStyle/>
          <a:p>
            <a:r>
              <a:rPr lang="en-US" dirty="0"/>
              <a:t>Set up the Network Configuration – Creating a Bridge Interface</a:t>
            </a:r>
          </a:p>
        </p:txBody>
      </p:sp>
    </p:spTree>
    <p:extLst>
      <p:ext uri="{BB962C8B-B14F-4D97-AF65-F5344CB8AC3E}">
        <p14:creationId xmlns:p14="http://schemas.microsoft.com/office/powerpoint/2010/main" val="32072770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d9595f5650e1be128cd68d5dfdeb3180f639adab"/>
</p:tagLst>
</file>

<file path=ppt/theme/theme1.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2021.pptx" id="{388891B6-BC17-4586-9D45-0D774BD2454C}" vid="{9424E5BB-9BB7-49A9-9DB9-210F857B6250}"/>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16412</TotalTime>
  <Words>2582</Words>
  <Application>Microsoft Office PowerPoint</Application>
  <PresentationFormat>Widescreen</PresentationFormat>
  <Paragraphs>351</Paragraphs>
  <Slides>43</Slides>
  <Notes>13</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Cambria</vt:lpstr>
      <vt:lpstr>Frutiger 57Cn</vt:lpstr>
      <vt:lpstr>Symbol</vt:lpstr>
      <vt:lpstr>Wingdings</vt:lpstr>
      <vt:lpstr>ヒラギノ角ゴ Pro W3</vt:lpstr>
      <vt:lpstr>Beckhoff Slide Master</vt:lpstr>
      <vt:lpstr>Tc/BSD Hypervisor Hands-on </vt:lpstr>
      <vt:lpstr>Overview</vt:lpstr>
      <vt:lpstr>Steps</vt:lpstr>
      <vt:lpstr>Preparing the Tc/BSD Side</vt:lpstr>
      <vt:lpstr>Activate and Run a TwinCAT project</vt:lpstr>
      <vt:lpstr>Install Bhyve using the pkg service</vt:lpstr>
      <vt:lpstr>Downloading the Debain Installation Disk</vt:lpstr>
      <vt:lpstr>Set up the Network Configuration </vt:lpstr>
      <vt:lpstr>Set up the Network Configuration – Creating a Bridge Interface</vt:lpstr>
      <vt:lpstr>PowerPoint Presentation</vt:lpstr>
      <vt:lpstr>Set up the Network Configuration - Firewall</vt:lpstr>
      <vt:lpstr>Set up the Network Configuration – Firewall Cont.</vt:lpstr>
      <vt:lpstr>Exploring the debian-vm.sh Script</vt:lpstr>
      <vt:lpstr>Exploring the script - variables</vt:lpstr>
      <vt:lpstr>Exploring the Script – The Main Instructions Section</vt:lpstr>
      <vt:lpstr>Exploring the Script - Configuration</vt:lpstr>
      <vt:lpstr>Exploring the Script – Starting Bhyve</vt:lpstr>
      <vt:lpstr>Steps</vt:lpstr>
      <vt:lpstr>Launch the VM</vt:lpstr>
      <vt:lpstr>Connect to the VM using a VNC viewer</vt:lpstr>
      <vt:lpstr>Follow Debian Installer</vt:lpstr>
      <vt:lpstr>PowerPoint Presentation</vt:lpstr>
      <vt:lpstr>Steps</vt:lpstr>
      <vt:lpstr>Preparing the Linux Guest</vt:lpstr>
      <vt:lpstr>A Note About Working in Debian</vt:lpstr>
      <vt:lpstr>Install important packages</vt:lpstr>
      <vt:lpstr>Install Important Packages</vt:lpstr>
      <vt:lpstr>Steps</vt:lpstr>
      <vt:lpstr>Creating the Docker Containers</vt:lpstr>
      <vt:lpstr>Dowloading the Application for the Container</vt:lpstr>
      <vt:lpstr>Building the AdsRouterConsole Container </vt:lpstr>
      <vt:lpstr>Building the AdsClientConsole Container</vt:lpstr>
      <vt:lpstr>Steps</vt:lpstr>
      <vt:lpstr>Final Steps</vt:lpstr>
      <vt:lpstr>Creating the Router Table for the AdsRouterConsole Container </vt:lpstr>
      <vt:lpstr>Cont.</vt:lpstr>
      <vt:lpstr>Adding the AdsRouterConsole Container to the Host Routing Table</vt:lpstr>
      <vt:lpstr>Run the Containers</vt:lpstr>
      <vt:lpstr>Cont.</vt:lpstr>
      <vt:lpstr>Cont.</vt:lpstr>
      <vt:lpstr>Wrap-up</vt:lpstr>
      <vt:lpstr>Wrap-up 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Tc/BSD Hypervisor Hands-on</dc:title>
  <dc:creator>Nathan Melius</dc:creator>
  <cp:keywords/>
  <cp:lastModifiedBy>John Helfrich</cp:lastModifiedBy>
  <cp:revision>30</cp:revision>
  <cp:lastPrinted>2016-06-28T12:26:43Z</cp:lastPrinted>
  <dcterms:created xsi:type="dcterms:W3CDTF">2022-04-12T18:51:18Z</dcterms:created>
  <dcterms:modified xsi:type="dcterms:W3CDTF">2024-05-08T15:59:16Z</dcterms:modified>
</cp:coreProperties>
</file>